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80" r:id="rId2"/>
    <p:sldId id="681" r:id="rId3"/>
    <p:sldId id="682" r:id="rId4"/>
    <p:sldId id="684" r:id="rId5"/>
    <p:sldId id="683" r:id="rId6"/>
    <p:sldId id="4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Pradarelli" initials="MP" lastIdx="1" clrIdx="0"/>
  <p:cmAuthor id="1" name="km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344"/>
    <a:srgbClr val="939598"/>
    <a:srgbClr val="F7A800"/>
    <a:srgbClr val="B8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4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80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C440-91C8-A049-AE99-1A73B31ACC4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433A-28D8-CC4C-9DD4-CBC3BDE0B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91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5378-61EB-8F4D-B6B6-CFBDF9F1FC45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81DE3-D6B4-8A41-9C79-923B94BE1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57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81DE3-D6B4-8A41-9C79-923B94BE1E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7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FEDE1-41FE-4526-9C25-D2686D3188E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3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mba_title_slide_template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49" y="-165099"/>
            <a:ext cx="9290049" cy="707813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2400" y="2441162"/>
            <a:ext cx="7257773" cy="114023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3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58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66100" y="6387042"/>
            <a:ext cx="65786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 b="0">
                <a:solidFill>
                  <a:srgbClr val="FFFFFF"/>
                </a:solidFill>
                <a:latin typeface="+mn-lt"/>
              </a:defRPr>
            </a:lvl1pPr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31900" y="6394979"/>
            <a:ext cx="335280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+mn-lt"/>
              </a:defRPr>
            </a:lvl1pPr>
          </a:lstStyle>
          <a:p>
            <a:pPr algn="l">
              <a:defRPr/>
            </a:pPr>
            <a:r>
              <a:rPr lang="en-US" dirty="0" smtClean="0"/>
              <a:t>CIMBA ITALY AND YOUR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6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66100" y="6387042"/>
            <a:ext cx="65786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 b="0">
                <a:solidFill>
                  <a:srgbClr val="FFFFFF"/>
                </a:solidFill>
                <a:latin typeface="+mn-lt"/>
              </a:defRPr>
            </a:lvl1pPr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31900" y="6394979"/>
            <a:ext cx="335280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+mn-lt"/>
              </a:defRPr>
            </a:lvl1pPr>
          </a:lstStyle>
          <a:p>
            <a:pPr algn="l">
              <a:defRPr/>
            </a:pPr>
            <a:r>
              <a:rPr lang="en-US" dirty="0" smtClean="0"/>
              <a:t>CIMBA ITALY AND YOUR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66100" y="6387042"/>
            <a:ext cx="65786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 b="0">
                <a:solidFill>
                  <a:srgbClr val="FFFFFF"/>
                </a:solidFill>
                <a:latin typeface="+mn-lt"/>
              </a:defRPr>
            </a:lvl1pPr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31900" y="6394979"/>
            <a:ext cx="335280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+mn-lt"/>
              </a:defRPr>
            </a:lvl1pPr>
          </a:lstStyle>
          <a:p>
            <a:pPr algn="l">
              <a:defRPr/>
            </a:pPr>
            <a:r>
              <a:rPr lang="en-US" dirty="0" smtClean="0"/>
              <a:t>CIMBA ITALY AND YOUR UNIVERSITY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mba_body_slide_template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25" y="-177799"/>
            <a:ext cx="9267825" cy="7061200"/>
          </a:xfrm>
          <a:prstGeom prst="rect">
            <a:avLst/>
          </a:prstGeom>
        </p:spPr>
      </p:pic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31900" y="6394979"/>
            <a:ext cx="335280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+mn-lt"/>
              </a:defRPr>
            </a:lvl1pPr>
          </a:lstStyle>
          <a:p>
            <a:pPr algn="l">
              <a:defRPr/>
            </a:pPr>
            <a:r>
              <a:rPr lang="en-US" dirty="0" smtClean="0"/>
              <a:t>CIMBA ITALY AND YOUR UNIVERSITY</a:t>
            </a:r>
            <a:endParaRPr lang="en-US" dirty="0"/>
          </a:p>
        </p:txBody>
      </p:sp>
      <p:sp>
        <p:nvSpPr>
          <p:cNvPr id="11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204200" y="6399742"/>
            <a:ext cx="61976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 b="0">
                <a:solidFill>
                  <a:srgbClr val="FFFFFF"/>
                </a:solidFill>
                <a:latin typeface="+mn-lt"/>
              </a:defRPr>
            </a:lvl1pPr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8"/>
          <p:cNvSpPr>
            <a:spLocks noGrp="1"/>
          </p:cNvSpPr>
          <p:nvPr>
            <p:ph type="title"/>
          </p:nvPr>
        </p:nvSpPr>
        <p:spPr>
          <a:xfrm>
            <a:off x="457200" y="276370"/>
            <a:ext cx="83820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4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3060"/>
            <a:ext cx="83820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1024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557348" y="3028023"/>
            <a:ext cx="9243373" cy="21593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</a:rPr>
              <a:t>CIMBA Italy Study Abroad Programs</a:t>
            </a:r>
            <a:b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2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www.cimbaitaly.com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4667" y="-31786"/>
            <a:ext cx="209006" cy="7217442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4591439" y="-3408741"/>
            <a:ext cx="209006" cy="9401218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4171" y="-31786"/>
            <a:ext cx="209006" cy="7217442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57300" y="63668"/>
            <a:ext cx="7886700" cy="1325563"/>
          </a:xfrm>
          <a:prstGeom prst="rect">
            <a:avLst/>
          </a:prstGeom>
          <a:effectLst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 smtClean="0">
                <a:solidFill>
                  <a:srgbClr val="003056"/>
                </a:solidFill>
                <a:latin typeface="+mn-lt"/>
              </a:rPr>
              <a:t>What is CIMBA?</a:t>
            </a:r>
            <a:endParaRPr lang="en-US" sz="4400" b="1" dirty="0">
              <a:solidFill>
                <a:srgbClr val="003056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5168" y="-283713"/>
            <a:ext cx="209006" cy="7217442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8031274" y="-3408741"/>
            <a:ext cx="209006" cy="9401218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44174" y="-283713"/>
            <a:ext cx="209006" cy="7217442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19554" y="1785327"/>
            <a:ext cx="5203841" cy="43991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22344"/>
                </a:solidFill>
              </a:rPr>
              <a:t>Dynamic cross-cultural business curriculum</a:t>
            </a:r>
          </a:p>
          <a:p>
            <a:r>
              <a:rPr lang="en-US" dirty="0">
                <a:solidFill>
                  <a:srgbClr val="022344"/>
                </a:solidFill>
              </a:rPr>
              <a:t>Innovative leadership development</a:t>
            </a:r>
          </a:p>
          <a:p>
            <a:r>
              <a:rPr lang="en-US" dirty="0">
                <a:solidFill>
                  <a:srgbClr val="022344"/>
                </a:solidFill>
              </a:rPr>
              <a:t>Gateway to explore Italy &amp; Europe</a:t>
            </a:r>
          </a:p>
          <a:p>
            <a:r>
              <a:rPr lang="en-US" dirty="0">
                <a:solidFill>
                  <a:srgbClr val="022344"/>
                </a:solidFill>
              </a:rPr>
              <a:t>Immersive international experience</a:t>
            </a:r>
          </a:p>
          <a:p>
            <a:r>
              <a:rPr lang="en-US" dirty="0">
                <a:solidFill>
                  <a:srgbClr val="022344"/>
                </a:solidFill>
              </a:rPr>
              <a:t>Small &amp; personal by design</a:t>
            </a:r>
          </a:p>
          <a:p>
            <a:r>
              <a:rPr lang="en-US" dirty="0">
                <a:solidFill>
                  <a:srgbClr val="022344"/>
                </a:solidFill>
              </a:rPr>
              <a:t>Smart investment in professional toolbox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4358" y="-702900"/>
            <a:ext cx="4489528" cy="76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STUDY ABROAD IN ITALY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5866" y="1291867"/>
            <a:ext cx="209006" cy="585106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529468" y="-3470713"/>
            <a:ext cx="209006" cy="9525161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7884" y="1187364"/>
            <a:ext cx="209006" cy="6030077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31900" y="40861"/>
            <a:ext cx="7886700" cy="1325563"/>
          </a:xfrm>
          <a:prstGeom prst="rect">
            <a:avLst/>
          </a:prstGeom>
          <a:effectLst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 smtClean="0">
                <a:solidFill>
                  <a:srgbClr val="003056"/>
                </a:solidFill>
                <a:latin typeface="+mn-lt"/>
              </a:rPr>
              <a:t>Classroom Environment</a:t>
            </a:r>
            <a:endParaRPr lang="en-US" sz="4400" b="1" dirty="0">
              <a:solidFill>
                <a:srgbClr val="003056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1818" y="1807035"/>
            <a:ext cx="5115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22344"/>
                </a:solidFill>
              </a:rPr>
              <a:t>Professors from around </a:t>
            </a:r>
            <a:r>
              <a:rPr lang="en-US" sz="2800" dirty="0" smtClean="0">
                <a:solidFill>
                  <a:srgbClr val="022344"/>
                </a:solidFill>
              </a:rPr>
              <a:t>the world</a:t>
            </a:r>
            <a:endParaRPr lang="en-US" sz="2800" dirty="0">
              <a:solidFill>
                <a:srgbClr val="02234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22344"/>
                </a:solidFill>
              </a:rPr>
              <a:t>English-language coursework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22344"/>
                </a:solidFill>
              </a:rPr>
              <a:t>Smaller class size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22344"/>
                </a:solidFill>
              </a:rPr>
              <a:t>Interactive &amp; discussion-based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22344"/>
                </a:solidFill>
              </a:rPr>
              <a:t>International 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22344"/>
                </a:solidFill>
              </a:rPr>
              <a:t>Cultural application of coursework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22344"/>
                </a:solidFill>
              </a:rPr>
              <a:t>Company tours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22344"/>
                </a:solidFill>
              </a:rPr>
              <a:t>Networking opportunities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446" y="1396371"/>
            <a:ext cx="3640312" cy="486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653" y="1624757"/>
            <a:ext cx="5655888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22344"/>
                </a:solidFill>
              </a:rPr>
              <a:t>Semester Study Abroad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Fall or Spring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12 weeks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Complete 12-18 credit hours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25+ days of independent travel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Leadership certification</a:t>
            </a:r>
          </a:p>
          <a:p>
            <a:pPr lvl="2"/>
            <a:endParaRPr lang="en-US" sz="1200" dirty="0" smtClean="0">
              <a:solidFill>
                <a:srgbClr val="022344"/>
              </a:solidFill>
            </a:endParaRPr>
          </a:p>
          <a:p>
            <a:r>
              <a:rPr lang="en-US" sz="2800" dirty="0" smtClean="0">
                <a:solidFill>
                  <a:srgbClr val="022344"/>
                </a:solidFill>
              </a:rPr>
              <a:t>Summer Study Abroad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4 weeks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6 credits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2 extended travel weekends</a:t>
            </a:r>
          </a:p>
          <a:p>
            <a:pPr lvl="2"/>
            <a:r>
              <a:rPr lang="en-US" sz="2000" dirty="0" smtClean="0">
                <a:solidFill>
                  <a:srgbClr val="022344"/>
                </a:solidFill>
              </a:rPr>
              <a:t>Boost your resume</a:t>
            </a:r>
            <a:endParaRPr lang="en-US" sz="2000" dirty="0">
              <a:solidFill>
                <a:srgbClr val="02234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STUDY ABROAD IN ITALY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4703" y="1291866"/>
            <a:ext cx="209006" cy="5925575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29468" y="-3470713"/>
            <a:ext cx="209006" cy="9525161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53709" y="1187364"/>
            <a:ext cx="209006" cy="6401285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231900" y="70808"/>
            <a:ext cx="7886700" cy="1325563"/>
          </a:xfrm>
          <a:prstGeom prst="rect">
            <a:avLst/>
          </a:prstGeom>
          <a:effectLst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 smtClean="0">
                <a:solidFill>
                  <a:srgbClr val="003056"/>
                </a:solidFill>
                <a:latin typeface="+mn-lt"/>
              </a:rPr>
              <a:t>Semester or Summer</a:t>
            </a:r>
            <a:endParaRPr lang="en-US" sz="4400" b="1" dirty="0">
              <a:solidFill>
                <a:srgbClr val="00305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6427" y="1396371"/>
            <a:ext cx="3901130" cy="4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95" y="1565644"/>
            <a:ext cx="557400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22344"/>
                </a:solidFill>
              </a:rPr>
              <a:t>Summer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22344"/>
                </a:solidFill>
              </a:rPr>
              <a:t>Suggested application: February 15</a:t>
            </a:r>
            <a:r>
              <a:rPr lang="en-US" sz="2400" baseline="30000" dirty="0" smtClean="0">
                <a:solidFill>
                  <a:srgbClr val="022344"/>
                </a:solidFill>
              </a:rPr>
              <a:t>th</a:t>
            </a:r>
            <a:r>
              <a:rPr lang="en-US" sz="2400" dirty="0" smtClean="0">
                <a:solidFill>
                  <a:srgbClr val="022344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22344"/>
                </a:solidFill>
              </a:rPr>
              <a:t>Mandatory </a:t>
            </a:r>
            <a:r>
              <a:rPr lang="en-US" sz="2400" dirty="0">
                <a:solidFill>
                  <a:srgbClr val="022344"/>
                </a:solidFill>
              </a:rPr>
              <a:t>financial aid: March 1</a:t>
            </a:r>
            <a:r>
              <a:rPr lang="en-US" sz="2400" baseline="30000" dirty="0">
                <a:solidFill>
                  <a:srgbClr val="022344"/>
                </a:solidFill>
              </a:rPr>
              <a:t>st</a:t>
            </a:r>
            <a:r>
              <a:rPr lang="en-US" sz="2400" dirty="0">
                <a:solidFill>
                  <a:srgbClr val="022344"/>
                </a:solidFill>
              </a:rPr>
              <a:t> </a:t>
            </a:r>
            <a:endParaRPr lang="en-US" sz="2400" dirty="0" smtClean="0">
              <a:solidFill>
                <a:srgbClr val="02234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22344"/>
                </a:solidFill>
              </a:rPr>
              <a:t>Fall </a:t>
            </a:r>
            <a:endParaRPr lang="en-US" dirty="0">
              <a:solidFill>
                <a:srgbClr val="022344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22344"/>
                </a:solidFill>
              </a:rPr>
              <a:t>Suggested application: April 15</a:t>
            </a:r>
            <a:r>
              <a:rPr lang="en-US" sz="2400" baseline="30000" dirty="0">
                <a:solidFill>
                  <a:srgbClr val="022344"/>
                </a:solidFill>
              </a:rPr>
              <a:t>th</a:t>
            </a:r>
            <a:r>
              <a:rPr lang="en-US" sz="2400" dirty="0">
                <a:solidFill>
                  <a:srgbClr val="022344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22344"/>
                </a:solidFill>
              </a:rPr>
              <a:t>Mandatory financial aid: May 1</a:t>
            </a:r>
            <a:r>
              <a:rPr lang="en-US" sz="2400" baseline="30000" dirty="0">
                <a:solidFill>
                  <a:srgbClr val="022344"/>
                </a:solidFill>
              </a:rPr>
              <a:t>st</a:t>
            </a:r>
            <a:r>
              <a:rPr lang="en-US" sz="2400" dirty="0">
                <a:solidFill>
                  <a:srgbClr val="022344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22344"/>
                </a:solidFill>
              </a:rPr>
              <a:t>Spring</a:t>
            </a:r>
            <a:endParaRPr lang="en-US" dirty="0">
              <a:solidFill>
                <a:srgbClr val="022344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22344"/>
                </a:solidFill>
              </a:rPr>
              <a:t>Suggested application: October 15</a:t>
            </a:r>
            <a:r>
              <a:rPr lang="en-US" sz="2400" baseline="30000" dirty="0">
                <a:solidFill>
                  <a:srgbClr val="022344"/>
                </a:solidFill>
              </a:rPr>
              <a:t>th</a:t>
            </a:r>
            <a:r>
              <a:rPr lang="en-US" sz="2400" dirty="0">
                <a:solidFill>
                  <a:srgbClr val="022344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22344"/>
                </a:solidFill>
              </a:rPr>
              <a:t>Mandatory financial aid: October 15</a:t>
            </a:r>
            <a:r>
              <a:rPr lang="en-US" sz="2400" baseline="30000" dirty="0">
                <a:solidFill>
                  <a:srgbClr val="022344"/>
                </a:solidFill>
              </a:rPr>
              <a:t>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22344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22344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2234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STUDY ABROAD IN ITALY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94435" y="79584"/>
            <a:ext cx="7886700" cy="1325563"/>
          </a:xfrm>
          <a:prstGeom prst="rect">
            <a:avLst/>
          </a:prstGeom>
          <a:effectLst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 smtClean="0">
                <a:solidFill>
                  <a:srgbClr val="003056"/>
                </a:solidFill>
                <a:latin typeface="+mn-lt"/>
              </a:rPr>
              <a:t>Important Deadlines</a:t>
            </a:r>
            <a:endParaRPr lang="en-US" sz="4400" b="1" dirty="0">
              <a:solidFill>
                <a:srgbClr val="003056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2970" y="0"/>
            <a:ext cx="209006" cy="7217442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7745406" y="-3470713"/>
            <a:ext cx="209006" cy="9525161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61976" y="0"/>
            <a:ext cx="209006" cy="7217442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5" r="45349"/>
          <a:stretch/>
        </p:blipFill>
        <p:spPr>
          <a:xfrm>
            <a:off x="-367471" y="-164592"/>
            <a:ext cx="3520441" cy="643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imba_title_slide_template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49" y="-165099"/>
            <a:ext cx="9290049" cy="7078132"/>
          </a:xfrm>
          <a:prstGeom prst="rect">
            <a:avLst/>
          </a:prstGeom>
        </p:spPr>
      </p:pic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381000" y="12954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-128610" y="1187364"/>
            <a:ext cx="9458727" cy="5812247"/>
          </a:xfrm>
          <a:prstGeom prst="rect">
            <a:avLst/>
          </a:prstGeom>
          <a:solidFill>
            <a:srgbClr val="003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05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187364"/>
            <a:ext cx="10363739" cy="826790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52500" y="138583"/>
            <a:ext cx="7886700" cy="1325563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3056"/>
                </a:solidFill>
                <a:latin typeface="+mn-lt"/>
              </a:rPr>
              <a:t>Questions?</a:t>
            </a:r>
            <a:endParaRPr lang="en-US" b="1" dirty="0">
              <a:solidFill>
                <a:srgbClr val="003056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4529468" y="-3470713"/>
            <a:ext cx="209006" cy="9525161"/>
          </a:xfrm>
          <a:prstGeom prst="rect">
            <a:avLst/>
          </a:prstGeom>
          <a:solidFill>
            <a:srgbClr val="93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7131" y="-80338"/>
            <a:ext cx="209006" cy="7217442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205091" y="3784585"/>
            <a:ext cx="3074973" cy="1776768"/>
          </a:xfrm>
          <a:prstGeom prst="rect">
            <a:avLst/>
          </a:prstGeom>
          <a:ln>
            <a:noFill/>
          </a:ln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CIMBA-ITALY@UIOWA.EDU</a:t>
            </a:r>
            <a:endParaRPr lang="en-US" sz="1800" b="1" dirty="0" smtClean="0"/>
          </a:p>
          <a:p>
            <a:pPr algn="ctr"/>
            <a:r>
              <a:rPr lang="en-US" sz="1800" b="1" dirty="0" smtClean="0"/>
              <a:t>www.cimbaitaly.com</a:t>
            </a:r>
          </a:p>
          <a:p>
            <a:pPr algn="ctr"/>
            <a:r>
              <a:rPr lang="en-US" sz="1800" b="1" dirty="0" smtClean="0"/>
              <a:t>319-335-0920</a:t>
            </a:r>
          </a:p>
          <a:p>
            <a:pPr algn="ctr"/>
            <a:endParaRPr lang="en-US" sz="1800" b="1" dirty="0"/>
          </a:p>
          <a:p>
            <a:pPr algn="ctr"/>
            <a:r>
              <a:rPr lang="en-US" sz="1800" b="1" dirty="0" smtClean="0"/>
              <a:t>C300 PBB </a:t>
            </a:r>
          </a:p>
          <a:p>
            <a:pPr algn="ctr"/>
            <a:r>
              <a:rPr lang="en-US" sz="1800" b="1" dirty="0" smtClean="0"/>
              <a:t>Iowa City, IA</a:t>
            </a:r>
            <a:endParaRPr lang="en-US" sz="18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82654" y="3108519"/>
            <a:ext cx="3436894" cy="693799"/>
            <a:chOff x="3406775" y="4584041"/>
            <a:chExt cx="2209800" cy="446088"/>
          </a:xfrm>
        </p:grpSpPr>
        <p:pic>
          <p:nvPicPr>
            <p:cNvPr id="17" name="Picture 3" descr="facebook2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775" y="4584041"/>
              <a:ext cx="446227" cy="446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9" name="Picture 4" descr="twitter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0033" y="4584041"/>
              <a:ext cx="446227" cy="446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5" descr="instagram19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364" y="4584041"/>
              <a:ext cx="446227" cy="446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1" name="Picture 6" descr="linkedin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630" y="4584041"/>
              <a:ext cx="446227" cy="446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2" name="Picture 7" descr="pinterest27"/>
            <p:cNvPicPr>
              <a:picLocks noChangeAspect="1" noChangeArrowheads="1"/>
            </p:cNvPicPr>
            <p:nvPr/>
          </p:nvPicPr>
          <p:blipFill>
            <a:blip r:embed="rId9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0641" y="4632433"/>
              <a:ext cx="346550" cy="346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3" name="Picture 8" descr="youtube30 (1)"/>
            <p:cNvPicPr>
              <a:picLocks noChangeAspect="1" noChangeArrowheads="1"/>
            </p:cNvPicPr>
            <p:nvPr/>
          </p:nvPicPr>
          <p:blipFill>
            <a:blip r:embed="rId10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144" y="4632552"/>
              <a:ext cx="346431" cy="346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11500</TotalTime>
  <Words>165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Petersen, Joelle</cp:lastModifiedBy>
  <cp:revision>919</cp:revision>
  <cp:lastPrinted>2014-04-29T03:23:52Z</cp:lastPrinted>
  <dcterms:created xsi:type="dcterms:W3CDTF">2015-02-20T20:10:44Z</dcterms:created>
  <dcterms:modified xsi:type="dcterms:W3CDTF">2019-12-20T17:24:35Z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488495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