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598"/>
    <a:srgbClr val="003056"/>
    <a:srgbClr val="F7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28" y="-51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C79F3-6CCC-479D-9F01-61417937BBB0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F6C1B-E5C1-44E4-98FA-012063FA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8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639C-8BEF-46F6-89E0-DE2574198CB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7D55-2E6F-447E-A172-B5B8C1B2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639C-8BEF-46F6-89E0-DE2574198CB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7D55-2E6F-447E-A172-B5B8C1B2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7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639C-8BEF-46F6-89E0-DE2574198CB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7D55-2E6F-447E-A172-B5B8C1B2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2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639C-8BEF-46F6-89E0-DE2574198CB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7D55-2E6F-447E-A172-B5B8C1B2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8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639C-8BEF-46F6-89E0-DE2574198CB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7D55-2E6F-447E-A172-B5B8C1B2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5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639C-8BEF-46F6-89E0-DE2574198CB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7D55-2E6F-447E-A172-B5B8C1B2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639C-8BEF-46F6-89E0-DE2574198CB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7D55-2E6F-447E-A172-B5B8C1B2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639C-8BEF-46F6-89E0-DE2574198CB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7D55-2E6F-447E-A172-B5B8C1B2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1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639C-8BEF-46F6-89E0-DE2574198CB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7D55-2E6F-447E-A172-B5B8C1B2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5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639C-8BEF-46F6-89E0-DE2574198CB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7D55-2E6F-447E-A172-B5B8C1B2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639C-8BEF-46F6-89E0-DE2574198CB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7D55-2E6F-447E-A172-B5B8C1B2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6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0639C-8BEF-46F6-89E0-DE2574198CB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7D55-2E6F-447E-A172-B5B8C1B2A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4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288870"/>
            <a:ext cx="9144000" cy="5820964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3" y="259853"/>
            <a:ext cx="3879233" cy="827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5" y="1213048"/>
            <a:ext cx="10363739" cy="8267904"/>
          </a:xfrm>
          <a:prstGeom prst="rect">
            <a:avLst/>
          </a:prstGeom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5372100" y="847923"/>
            <a:ext cx="3352800" cy="365125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r" defTabSz="457200" rtl="0" eaLnBrk="1" latinLnBrk="0" hangingPunct="1">
              <a:defRPr kumimoji="0"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022344"/>
                </a:solidFill>
              </a:rPr>
              <a:t>Information Session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57348" y="3028023"/>
            <a:ext cx="9243373" cy="2159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</a:rPr>
              <a:t>CIMBA Italy Study Abroad Programs</a:t>
            </a:r>
            <a:b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32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Undergraduate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67" y="-31786"/>
            <a:ext cx="209006" cy="7217442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4591439" y="-3408741"/>
            <a:ext cx="209006" cy="9401218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4171" y="-31786"/>
            <a:ext cx="209006" cy="7217442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5"/>
          <a:stretch/>
        </p:blipFill>
        <p:spPr>
          <a:xfrm>
            <a:off x="4783015" y="-144086"/>
            <a:ext cx="4360985" cy="7019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31419" y="106298"/>
            <a:ext cx="7886700" cy="1325563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03056"/>
                </a:solidFill>
                <a:latin typeface="+mn-lt"/>
              </a:rPr>
              <a:t>Travel</a:t>
            </a:r>
            <a:endParaRPr lang="en-US" b="1" dirty="0">
              <a:solidFill>
                <a:srgbClr val="003056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0850" y="0"/>
            <a:ext cx="209006" cy="7217442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1900139" y="-1549892"/>
            <a:ext cx="209006" cy="5908440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49856" y="0"/>
            <a:ext cx="209006" cy="7217442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3294" y="2341968"/>
            <a:ext cx="4367556" cy="327597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22344"/>
                </a:solidFill>
              </a:rPr>
              <a:t>100% independent</a:t>
            </a:r>
          </a:p>
          <a:p>
            <a:r>
              <a:rPr lang="en-US" dirty="0" smtClean="0">
                <a:solidFill>
                  <a:srgbClr val="022344"/>
                </a:solidFill>
              </a:rPr>
              <a:t>Semester travel breaks: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10-day travel week (mid-semester break)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2 extended travel weekends</a:t>
            </a:r>
          </a:p>
          <a:p>
            <a:r>
              <a:rPr lang="en-US" dirty="0" smtClean="0">
                <a:solidFill>
                  <a:srgbClr val="022344"/>
                </a:solidFill>
              </a:rPr>
              <a:t>Summer travel breaks: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2 extended travel weekends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Before or after program</a:t>
            </a:r>
          </a:p>
        </p:txBody>
      </p:sp>
    </p:spTree>
    <p:extLst>
      <p:ext uri="{BB962C8B-B14F-4D97-AF65-F5344CB8AC3E}">
        <p14:creationId xmlns:p14="http://schemas.microsoft.com/office/powerpoint/2010/main" val="17344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3"/>
          <a:stretch/>
        </p:blipFill>
        <p:spPr>
          <a:xfrm>
            <a:off x="-25879" y="0"/>
            <a:ext cx="21464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482"/>
            <a:ext cx="7886700" cy="1325563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03056"/>
                </a:solidFill>
                <a:latin typeface="+mn-lt"/>
              </a:rPr>
              <a:t>What does it cost?</a:t>
            </a:r>
            <a:endParaRPr lang="en-US" b="1" dirty="0">
              <a:solidFill>
                <a:srgbClr val="003056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5884" y="-162370"/>
            <a:ext cx="209006" cy="7217442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4529468" y="-3470713"/>
            <a:ext cx="209006" cy="9525161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16344" y="0"/>
            <a:ext cx="209006" cy="7217442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489321" y="1025760"/>
            <a:ext cx="209006" cy="7339634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5628685" y="1291956"/>
            <a:ext cx="209006" cy="7217442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642588" y="5326462"/>
            <a:ext cx="5981162" cy="1159497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22344"/>
                </a:solidFill>
              </a:rPr>
              <a:t>Amenities include: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22344"/>
                </a:solidFill>
              </a:rPr>
              <a:t>3-meals/day plan, linen service, laundry access, cultural exploration program, international insurance, technology fee, and more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701556"/>
              </p:ext>
            </p:extLst>
          </p:nvPr>
        </p:nvGraphicFramePr>
        <p:xfrm>
          <a:off x="2751826" y="2129724"/>
          <a:ext cx="2691442" cy="193225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345721">
                  <a:extLst>
                    <a:ext uri="{9D8B030D-6E8A-4147-A177-3AD203B41FA5}">
                      <a16:colId xmlns:a16="http://schemas.microsoft.com/office/drawing/2014/main" val="2982782543"/>
                    </a:ext>
                  </a:extLst>
                </a:gridCol>
                <a:gridCol w="1345721">
                  <a:extLst>
                    <a:ext uri="{9D8B030D-6E8A-4147-A177-3AD203B41FA5}">
                      <a16:colId xmlns:a16="http://schemas.microsoft.com/office/drawing/2014/main" val="169463947"/>
                    </a:ext>
                  </a:extLst>
                </a:gridCol>
              </a:tblGrid>
              <a:tr h="335484">
                <a:tc>
                  <a:txBody>
                    <a:bodyPr/>
                    <a:lstStyle/>
                    <a:p>
                      <a:pPr algn="ctr"/>
                      <a:r>
                        <a:rPr lang="en-US" sz="12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12</a:t>
                      </a:r>
                      <a:r>
                        <a:rPr lang="en-US" sz="12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 Weeks</a:t>
                      </a:r>
                      <a:endParaRPr lang="en-US" sz="12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quitecta" pitchFamily="50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Tuition:</a:t>
                      </a:r>
                      <a:r>
                        <a:rPr lang="en-US" sz="12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 $9,360</a:t>
                      </a:r>
                      <a:endParaRPr lang="en-US" sz="12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quitecta" pitchFamily="50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83909"/>
                  </a:ext>
                </a:extLst>
              </a:tr>
              <a:tr h="562163">
                <a:tc>
                  <a:txBody>
                    <a:bodyPr/>
                    <a:lstStyle/>
                    <a:p>
                      <a:pPr algn="ctr"/>
                      <a:r>
                        <a:rPr lang="en-US" sz="12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 12 – 18 Credits</a:t>
                      </a:r>
                      <a:endParaRPr lang="en-US" sz="12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quitecta" pitchFamily="50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Room &amp; </a:t>
                      </a:r>
                    </a:p>
                    <a:p>
                      <a:pPr algn="ctr"/>
                      <a:r>
                        <a:rPr lang="en-US" sz="12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Board: $6,985</a:t>
                      </a:r>
                      <a:endParaRPr lang="en-US" sz="12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quitecta" pitchFamily="50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983141"/>
                  </a:ext>
                </a:extLst>
              </a:tr>
              <a:tr h="335484">
                <a:tc>
                  <a:txBody>
                    <a:bodyPr/>
                    <a:lstStyle/>
                    <a:p>
                      <a:pPr algn="ctr"/>
                      <a:r>
                        <a:rPr lang="en-US" sz="12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25</a:t>
                      </a:r>
                      <a:r>
                        <a:rPr lang="en-US" sz="12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 Travel Days</a:t>
                      </a:r>
                      <a:endParaRPr lang="en-US" sz="12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quitecta" pitchFamily="50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Student</a:t>
                      </a:r>
                      <a:r>
                        <a:rPr lang="en-US" sz="12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 Fees: $950</a:t>
                      </a:r>
                      <a:endParaRPr lang="en-US" sz="12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quitecta" pitchFamily="50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799776"/>
                  </a:ext>
                </a:extLst>
              </a:tr>
              <a:tr h="562163">
                <a:tc>
                  <a:txBody>
                    <a:bodyPr/>
                    <a:lstStyle/>
                    <a:p>
                      <a:pPr algn="ctr"/>
                      <a:r>
                        <a:rPr lang="en-US" sz="12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No</a:t>
                      </a:r>
                      <a:r>
                        <a:rPr lang="en-US" sz="12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 Visa Required!</a:t>
                      </a:r>
                    </a:p>
                    <a:p>
                      <a:pPr algn="ctr"/>
                      <a:r>
                        <a:rPr lang="en-US" sz="12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(US Citizens)</a:t>
                      </a:r>
                      <a:endParaRPr lang="en-US" sz="12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quitecta" pitchFamily="50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Total</a:t>
                      </a:r>
                      <a:r>
                        <a:rPr lang="en-US" sz="12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 Cost: $17,295</a:t>
                      </a:r>
                      <a:endParaRPr lang="en-US" sz="12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quitecta" pitchFamily="50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8508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517129"/>
              </p:ext>
            </p:extLst>
          </p:nvPr>
        </p:nvGraphicFramePr>
        <p:xfrm>
          <a:off x="6012609" y="2113472"/>
          <a:ext cx="2605178" cy="191442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302589">
                  <a:extLst>
                    <a:ext uri="{9D8B030D-6E8A-4147-A177-3AD203B41FA5}">
                      <a16:colId xmlns:a16="http://schemas.microsoft.com/office/drawing/2014/main" val="2982782543"/>
                    </a:ext>
                  </a:extLst>
                </a:gridCol>
                <a:gridCol w="1302589">
                  <a:extLst>
                    <a:ext uri="{9D8B030D-6E8A-4147-A177-3AD203B41FA5}">
                      <a16:colId xmlns:a16="http://schemas.microsoft.com/office/drawing/2014/main" val="169463947"/>
                    </a:ext>
                  </a:extLst>
                </a:gridCol>
              </a:tblGrid>
              <a:tr h="376322">
                <a:tc>
                  <a:txBody>
                    <a:bodyPr/>
                    <a:lstStyle/>
                    <a:p>
                      <a:pPr algn="ctr"/>
                      <a:r>
                        <a:rPr lang="en-US" sz="11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4 Weeks</a:t>
                      </a:r>
                      <a:endParaRPr lang="en-US" sz="11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quitecta" pitchFamily="50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Tuition: $4,000</a:t>
                      </a:r>
                      <a:endParaRPr lang="en-US" sz="11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quitecta" pitchFamily="50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83909"/>
                  </a:ext>
                </a:extLst>
              </a:tr>
              <a:tr h="452147">
                <a:tc>
                  <a:txBody>
                    <a:bodyPr/>
                    <a:lstStyle/>
                    <a:p>
                      <a:pPr algn="ctr"/>
                      <a:r>
                        <a:rPr lang="en-US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 6 Credits</a:t>
                      </a:r>
                      <a:endParaRPr lang="en-US" sz="11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quitecta" pitchFamily="50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Room &amp; Board: $2,200</a:t>
                      </a:r>
                      <a:endParaRPr lang="en-US" sz="11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quitecta" pitchFamily="50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983141"/>
                  </a:ext>
                </a:extLst>
              </a:tr>
              <a:tr h="452147">
                <a:tc>
                  <a:txBody>
                    <a:bodyPr/>
                    <a:lstStyle/>
                    <a:p>
                      <a:pPr algn="ctr"/>
                      <a:r>
                        <a:rPr lang="en-US" sz="11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8 Travel Days</a:t>
                      </a:r>
                      <a:endParaRPr lang="en-US" sz="11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quitecta" pitchFamily="50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Student</a:t>
                      </a:r>
                      <a:r>
                        <a:rPr lang="en-US" sz="11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 Fees: $430</a:t>
                      </a:r>
                      <a:endParaRPr lang="en-US" sz="11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quitecta" pitchFamily="50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799776"/>
                  </a:ext>
                </a:extLst>
              </a:tr>
              <a:tr h="633807">
                <a:tc>
                  <a:txBody>
                    <a:bodyPr/>
                    <a:lstStyle/>
                    <a:p>
                      <a:pPr algn="ctr"/>
                      <a:r>
                        <a:rPr lang="en-US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No Visa</a:t>
                      </a:r>
                      <a:r>
                        <a:rPr lang="en-US" sz="11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 Required!</a:t>
                      </a:r>
                    </a:p>
                    <a:p>
                      <a:pPr algn="ctr"/>
                      <a:r>
                        <a:rPr lang="en-US" sz="11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(US Citizens)</a:t>
                      </a:r>
                      <a:endParaRPr lang="en-US" sz="11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quitecta" pitchFamily="50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Total</a:t>
                      </a:r>
                      <a:r>
                        <a:rPr lang="en-US" sz="11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quitecta" pitchFamily="50" charset="0"/>
                        </a:rPr>
                        <a:t> Cost: $6,650</a:t>
                      </a:r>
                      <a:endParaRPr lang="en-US" sz="11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quitecta" pitchFamily="50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8508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950234" y="1639019"/>
            <a:ext cx="232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Spring or Fall Example: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61493" y="1636144"/>
            <a:ext cx="232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Summer Example: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66559" y="4123427"/>
            <a:ext cx="320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(Examples before financial aid)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482"/>
            <a:ext cx="7886700" cy="1325563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03056"/>
                </a:solidFill>
                <a:latin typeface="+mn-lt"/>
              </a:rPr>
              <a:t>Financial Aid</a:t>
            </a:r>
            <a:endParaRPr lang="en-US" b="1" dirty="0">
              <a:solidFill>
                <a:srgbClr val="003056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7411" y="-12266"/>
            <a:ext cx="209006" cy="7217442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7" b="3958"/>
          <a:stretch/>
        </p:blipFill>
        <p:spPr>
          <a:xfrm>
            <a:off x="4886417" y="1187365"/>
            <a:ext cx="4283462" cy="5679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400000">
            <a:off x="4529468" y="-3470713"/>
            <a:ext cx="209006" cy="9525161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8906" y="-12266"/>
            <a:ext cx="209006" cy="7217442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287" y="1945507"/>
            <a:ext cx="4127500" cy="439917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22344"/>
                </a:solidFill>
              </a:rPr>
              <a:t>Federal financial aid applies</a:t>
            </a:r>
          </a:p>
          <a:p>
            <a:pPr lvl="2"/>
            <a:r>
              <a:rPr lang="en-US" sz="1600" dirty="0" smtClean="0">
                <a:solidFill>
                  <a:srgbClr val="022344"/>
                </a:solidFill>
              </a:rPr>
              <a:t>Set up your account for direct deposit</a:t>
            </a:r>
          </a:p>
          <a:p>
            <a:r>
              <a:rPr lang="en-US" sz="2400" dirty="0" smtClean="0">
                <a:solidFill>
                  <a:srgbClr val="022344"/>
                </a:solidFill>
              </a:rPr>
              <a:t>CIMBA scholarships &amp; awards</a:t>
            </a:r>
          </a:p>
          <a:p>
            <a:pPr lvl="2"/>
            <a:r>
              <a:rPr lang="en-US" sz="1600" dirty="0" smtClean="0">
                <a:solidFill>
                  <a:srgbClr val="022344"/>
                </a:solidFill>
              </a:rPr>
              <a:t>Need &amp; merit-based awards</a:t>
            </a:r>
          </a:p>
          <a:p>
            <a:pPr lvl="2"/>
            <a:r>
              <a:rPr lang="en-US" sz="1600" dirty="0" smtClean="0">
                <a:solidFill>
                  <a:srgbClr val="022344"/>
                </a:solidFill>
              </a:rPr>
              <a:t>RA scholarship</a:t>
            </a:r>
          </a:p>
          <a:p>
            <a:pPr lvl="2"/>
            <a:r>
              <a:rPr lang="en-US" sz="1600" dirty="0" smtClean="0">
                <a:solidFill>
                  <a:srgbClr val="022344"/>
                </a:solidFill>
              </a:rPr>
              <a:t>Blog ambassador</a:t>
            </a:r>
          </a:p>
          <a:p>
            <a:pPr lvl="2"/>
            <a:r>
              <a:rPr lang="en-US" sz="1600" dirty="0" smtClean="0">
                <a:solidFill>
                  <a:srgbClr val="022344"/>
                </a:solidFill>
              </a:rPr>
              <a:t>Social media team</a:t>
            </a:r>
          </a:p>
          <a:p>
            <a:r>
              <a:rPr lang="en-US" sz="2400" dirty="0" smtClean="0">
                <a:solidFill>
                  <a:srgbClr val="022344"/>
                </a:solidFill>
              </a:rPr>
              <a:t>Study abroad office scholarships</a:t>
            </a:r>
          </a:p>
          <a:p>
            <a:r>
              <a:rPr lang="en-US" sz="2400" dirty="0" smtClean="0">
                <a:solidFill>
                  <a:srgbClr val="022344"/>
                </a:solidFill>
              </a:rPr>
              <a:t>Payment plans available</a:t>
            </a:r>
          </a:p>
          <a:p>
            <a:r>
              <a:rPr lang="en-US" sz="2400" dirty="0" smtClean="0">
                <a:solidFill>
                  <a:srgbClr val="022344"/>
                </a:solidFill>
              </a:rPr>
              <a:t>Check with your school &amp; college!</a:t>
            </a:r>
          </a:p>
        </p:txBody>
      </p:sp>
    </p:spTree>
    <p:extLst>
      <p:ext uri="{BB962C8B-B14F-4D97-AF65-F5344CB8AC3E}">
        <p14:creationId xmlns:p14="http://schemas.microsoft.com/office/powerpoint/2010/main" val="2594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482"/>
            <a:ext cx="7886700" cy="1325563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03056"/>
                </a:solidFill>
                <a:latin typeface="+mn-lt"/>
              </a:rPr>
              <a:t>Application &amp; Admission</a:t>
            </a:r>
            <a:endParaRPr lang="en-US" b="1" dirty="0">
              <a:solidFill>
                <a:srgbClr val="003056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 b="6804"/>
          <a:stretch/>
        </p:blipFill>
        <p:spPr>
          <a:xfrm>
            <a:off x="0" y="3130739"/>
            <a:ext cx="3048816" cy="3779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3"/>
          <a:stretch/>
        </p:blipFill>
        <p:spPr>
          <a:xfrm>
            <a:off x="8626" y="1396371"/>
            <a:ext cx="3144772" cy="22140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44313" y="1187364"/>
            <a:ext cx="209006" cy="6030078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4529468" y="-3470713"/>
            <a:ext cx="209006" cy="9525161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39621" y="1187364"/>
            <a:ext cx="209006" cy="5998292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48003" y="1834412"/>
            <a:ext cx="5490673" cy="439917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22344"/>
                </a:solidFill>
              </a:rPr>
              <a:t>Check with your advisor!</a:t>
            </a:r>
          </a:p>
          <a:p>
            <a:r>
              <a:rPr lang="en-US" dirty="0" smtClean="0">
                <a:solidFill>
                  <a:srgbClr val="022344"/>
                </a:solidFill>
              </a:rPr>
              <a:t>Admission Requirements</a:t>
            </a:r>
          </a:p>
          <a:p>
            <a:pPr lvl="2" fontAlgn="t"/>
            <a:r>
              <a:rPr lang="en-US" sz="1300" dirty="0">
                <a:solidFill>
                  <a:srgbClr val="022344"/>
                </a:solidFill>
              </a:rPr>
              <a:t>18 years or older</a:t>
            </a:r>
          </a:p>
          <a:p>
            <a:pPr lvl="2" fontAlgn="t"/>
            <a:r>
              <a:rPr lang="en-US" sz="1300" dirty="0">
                <a:solidFill>
                  <a:srgbClr val="022344"/>
                </a:solidFill>
              </a:rPr>
              <a:t>Sophomore status and/or required prerequisites</a:t>
            </a:r>
          </a:p>
          <a:p>
            <a:pPr lvl="2" fontAlgn="t"/>
            <a:r>
              <a:rPr lang="en-US" sz="1300" dirty="0">
                <a:solidFill>
                  <a:srgbClr val="022344"/>
                </a:solidFill>
              </a:rPr>
              <a:t>Approval from home university to study abroad, including good academic and disciplinary standing</a:t>
            </a:r>
          </a:p>
          <a:p>
            <a:pPr lvl="2" fontAlgn="t"/>
            <a:r>
              <a:rPr lang="en-US" sz="1300" dirty="0">
                <a:solidFill>
                  <a:srgbClr val="022344"/>
                </a:solidFill>
              </a:rPr>
              <a:t>2.5 GPA or higher, depending on home university requirements</a:t>
            </a:r>
          </a:p>
          <a:p>
            <a:pPr lvl="2" fontAlgn="t"/>
            <a:r>
              <a:rPr lang="en-US" sz="1300" dirty="0" smtClean="0">
                <a:solidFill>
                  <a:srgbClr val="022344"/>
                </a:solidFill>
              </a:rPr>
              <a:t>Valid </a:t>
            </a:r>
            <a:r>
              <a:rPr lang="en-US" sz="1300" dirty="0">
                <a:solidFill>
                  <a:srgbClr val="022344"/>
                </a:solidFill>
              </a:rPr>
              <a:t>passport or ability to obtain one</a:t>
            </a:r>
          </a:p>
          <a:p>
            <a:pPr lvl="2" fontAlgn="t"/>
            <a:r>
              <a:rPr lang="en-US" sz="1300" dirty="0">
                <a:solidFill>
                  <a:srgbClr val="022344"/>
                </a:solidFill>
              </a:rPr>
              <a:t>Ability to obtain an Italian visa if necessary (applies only to non-US and non-EU citizens</a:t>
            </a:r>
            <a:r>
              <a:rPr lang="en-US" sz="1300" dirty="0" smtClean="0">
                <a:solidFill>
                  <a:srgbClr val="022344"/>
                </a:solidFill>
              </a:rPr>
              <a:t>)</a:t>
            </a:r>
          </a:p>
          <a:p>
            <a:r>
              <a:rPr lang="en-US" dirty="0" smtClean="0">
                <a:solidFill>
                  <a:srgbClr val="022344"/>
                </a:solidFill>
              </a:rPr>
              <a:t>Application Process</a:t>
            </a:r>
          </a:p>
          <a:p>
            <a:pPr lvl="2"/>
            <a:r>
              <a:rPr lang="en-US" dirty="0" smtClean="0">
                <a:solidFill>
                  <a:srgbClr val="022344"/>
                </a:solidFill>
              </a:rPr>
              <a:t>CIMBA &amp; Your University page</a:t>
            </a:r>
          </a:p>
          <a:p>
            <a:pPr lvl="2"/>
            <a:r>
              <a:rPr lang="en-US" dirty="0" smtClean="0">
                <a:solidFill>
                  <a:srgbClr val="022344"/>
                </a:solidFill>
              </a:rPr>
              <a:t>Apply online at </a:t>
            </a:r>
            <a:r>
              <a:rPr lang="en-US" b="1" dirty="0" smtClean="0">
                <a:solidFill>
                  <a:srgbClr val="022344"/>
                </a:solidFill>
              </a:rPr>
              <a:t>www.cimbaitaly.com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1041991" y="1885796"/>
            <a:ext cx="209006" cy="3595638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4"/>
          <a:stretch/>
        </p:blipFill>
        <p:spPr>
          <a:xfrm>
            <a:off x="5662245" y="1337897"/>
            <a:ext cx="3490381" cy="5520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482"/>
            <a:ext cx="7886700" cy="1325563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03056"/>
                </a:solidFill>
                <a:latin typeface="+mn-lt"/>
              </a:rPr>
              <a:t>Important Deadlines</a:t>
            </a:r>
            <a:endParaRPr lang="en-US" b="1" dirty="0">
              <a:solidFill>
                <a:srgbClr val="003056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7450" y="1187364"/>
            <a:ext cx="209006" cy="7217442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4529468" y="-3470713"/>
            <a:ext cx="209006" cy="9525161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06456" y="1187364"/>
            <a:ext cx="209006" cy="7217442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728356"/>
            <a:ext cx="5448918" cy="4971382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1200" dirty="0" smtClean="0">
                <a:solidFill>
                  <a:srgbClr val="022344"/>
                </a:solidFill>
              </a:rPr>
              <a:t> </a:t>
            </a:r>
          </a:p>
          <a:p>
            <a:r>
              <a:rPr lang="en-US" dirty="0" smtClean="0">
                <a:solidFill>
                  <a:srgbClr val="022344"/>
                </a:solidFill>
              </a:rPr>
              <a:t>Summer</a:t>
            </a:r>
          </a:p>
          <a:p>
            <a:pPr lvl="2"/>
            <a:r>
              <a:rPr lang="en-US" dirty="0" smtClean="0">
                <a:solidFill>
                  <a:srgbClr val="022344"/>
                </a:solidFill>
              </a:rPr>
              <a:t>Suggested application: February 15</a:t>
            </a:r>
            <a:r>
              <a:rPr lang="en-US" baseline="30000" dirty="0" smtClean="0">
                <a:solidFill>
                  <a:srgbClr val="022344"/>
                </a:solidFill>
              </a:rPr>
              <a:t>th</a:t>
            </a:r>
            <a:r>
              <a:rPr lang="en-US" dirty="0" smtClean="0">
                <a:solidFill>
                  <a:srgbClr val="022344"/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rgbClr val="022344"/>
                </a:solidFill>
              </a:rPr>
              <a:t>Mandatory </a:t>
            </a:r>
            <a:r>
              <a:rPr lang="en-US" dirty="0">
                <a:solidFill>
                  <a:srgbClr val="022344"/>
                </a:solidFill>
              </a:rPr>
              <a:t>financial aid: </a:t>
            </a:r>
            <a:r>
              <a:rPr lang="en-US" dirty="0" smtClean="0">
                <a:solidFill>
                  <a:srgbClr val="022344"/>
                </a:solidFill>
              </a:rPr>
              <a:t>March 1</a:t>
            </a:r>
            <a:r>
              <a:rPr lang="en-US" baseline="30000" dirty="0" smtClean="0">
                <a:solidFill>
                  <a:srgbClr val="022344"/>
                </a:solidFill>
              </a:rPr>
              <a:t>st</a:t>
            </a:r>
            <a:r>
              <a:rPr lang="en-US" dirty="0" smtClean="0">
                <a:solidFill>
                  <a:srgbClr val="022344"/>
                </a:solidFill>
              </a:rPr>
              <a:t> </a:t>
            </a:r>
          </a:p>
          <a:p>
            <a:pPr marL="914400" lvl="2" indent="0">
              <a:buNone/>
            </a:pPr>
            <a:endParaRPr lang="en-US" dirty="0" smtClean="0">
              <a:solidFill>
                <a:srgbClr val="022344"/>
              </a:solidFill>
            </a:endParaRPr>
          </a:p>
          <a:p>
            <a:r>
              <a:rPr lang="en-US" dirty="0" smtClean="0">
                <a:solidFill>
                  <a:srgbClr val="022344"/>
                </a:solidFill>
              </a:rPr>
              <a:t>Fall</a:t>
            </a:r>
            <a:endParaRPr lang="en-US" dirty="0">
              <a:solidFill>
                <a:srgbClr val="022344"/>
              </a:solidFill>
            </a:endParaRPr>
          </a:p>
          <a:p>
            <a:pPr lvl="2"/>
            <a:r>
              <a:rPr lang="en-US" dirty="0">
                <a:solidFill>
                  <a:srgbClr val="022344"/>
                </a:solidFill>
              </a:rPr>
              <a:t>Suggested application: </a:t>
            </a:r>
            <a:r>
              <a:rPr lang="en-US" dirty="0" smtClean="0">
                <a:solidFill>
                  <a:srgbClr val="022344"/>
                </a:solidFill>
              </a:rPr>
              <a:t>April 15</a:t>
            </a:r>
            <a:r>
              <a:rPr lang="en-US" baseline="30000" dirty="0" smtClean="0">
                <a:solidFill>
                  <a:srgbClr val="022344"/>
                </a:solidFill>
              </a:rPr>
              <a:t>th</a:t>
            </a:r>
            <a:r>
              <a:rPr lang="en-US" dirty="0" smtClean="0">
                <a:solidFill>
                  <a:srgbClr val="022344"/>
                </a:solidFill>
              </a:rPr>
              <a:t> </a:t>
            </a:r>
            <a:endParaRPr lang="en-US" dirty="0">
              <a:solidFill>
                <a:srgbClr val="022344"/>
              </a:solidFill>
            </a:endParaRPr>
          </a:p>
          <a:p>
            <a:pPr lvl="2"/>
            <a:r>
              <a:rPr lang="en-US" dirty="0">
                <a:solidFill>
                  <a:srgbClr val="022344"/>
                </a:solidFill>
              </a:rPr>
              <a:t>Mandatory financial aid: </a:t>
            </a:r>
            <a:r>
              <a:rPr lang="en-US" dirty="0" smtClean="0">
                <a:solidFill>
                  <a:srgbClr val="022344"/>
                </a:solidFill>
              </a:rPr>
              <a:t>May 1</a:t>
            </a:r>
            <a:r>
              <a:rPr lang="en-US" baseline="30000" dirty="0" smtClean="0">
                <a:solidFill>
                  <a:srgbClr val="022344"/>
                </a:solidFill>
              </a:rPr>
              <a:t>st</a:t>
            </a:r>
            <a:r>
              <a:rPr lang="en-US" dirty="0" smtClean="0">
                <a:solidFill>
                  <a:srgbClr val="022344"/>
                </a:solidFill>
              </a:rPr>
              <a:t> </a:t>
            </a:r>
          </a:p>
          <a:p>
            <a:pPr marL="914400" lvl="2" indent="0">
              <a:buNone/>
            </a:pPr>
            <a:endParaRPr lang="en-US" dirty="0">
              <a:solidFill>
                <a:srgbClr val="022344"/>
              </a:solidFill>
            </a:endParaRPr>
          </a:p>
          <a:p>
            <a:r>
              <a:rPr lang="en-US" dirty="0" smtClean="0">
                <a:solidFill>
                  <a:srgbClr val="022344"/>
                </a:solidFill>
              </a:rPr>
              <a:t>Spring</a:t>
            </a:r>
            <a:endParaRPr lang="en-US" dirty="0">
              <a:solidFill>
                <a:srgbClr val="022344"/>
              </a:solidFill>
            </a:endParaRPr>
          </a:p>
          <a:p>
            <a:pPr lvl="2"/>
            <a:r>
              <a:rPr lang="en-US" dirty="0">
                <a:solidFill>
                  <a:srgbClr val="022344"/>
                </a:solidFill>
              </a:rPr>
              <a:t>Suggested application: October 15</a:t>
            </a:r>
            <a:r>
              <a:rPr lang="en-US" baseline="30000" dirty="0">
                <a:solidFill>
                  <a:srgbClr val="022344"/>
                </a:solidFill>
              </a:rPr>
              <a:t>th</a:t>
            </a:r>
            <a:r>
              <a:rPr lang="en-US" dirty="0">
                <a:solidFill>
                  <a:srgbClr val="022344"/>
                </a:solidFill>
              </a:rPr>
              <a:t> </a:t>
            </a:r>
          </a:p>
          <a:p>
            <a:pPr lvl="2"/>
            <a:r>
              <a:rPr lang="en-US" dirty="0">
                <a:solidFill>
                  <a:srgbClr val="022344"/>
                </a:solidFill>
              </a:rPr>
              <a:t>Mandatory financial aid: October 15</a:t>
            </a:r>
            <a:r>
              <a:rPr lang="en-US" baseline="30000" dirty="0">
                <a:solidFill>
                  <a:srgbClr val="022344"/>
                </a:solidFill>
              </a:rPr>
              <a:t>th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2234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13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28610" y="1187364"/>
            <a:ext cx="9458727" cy="5812247"/>
          </a:xfrm>
          <a:prstGeom prst="rect">
            <a:avLst/>
          </a:prstGeom>
          <a:solidFill>
            <a:srgbClr val="0030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6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95" y="1187364"/>
            <a:ext cx="10363739" cy="8267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482"/>
            <a:ext cx="7886700" cy="1325563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03056"/>
                </a:solidFill>
                <a:latin typeface="+mn-lt"/>
              </a:rPr>
              <a:t>Questions?</a:t>
            </a:r>
            <a:endParaRPr lang="en-US" b="1" dirty="0">
              <a:solidFill>
                <a:srgbClr val="003056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09006" cy="7217442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4529468" y="-3470713"/>
            <a:ext cx="209006" cy="9525161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006" y="-80338"/>
            <a:ext cx="209006" cy="7217442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201991" y="4079756"/>
            <a:ext cx="3074973" cy="1396101"/>
          </a:xfrm>
          <a:prstGeom prst="rect">
            <a:avLst/>
          </a:prstGeom>
          <a:ln>
            <a:noFill/>
          </a:ln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ln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/>
              <a:t>studyabroad@cimbaitaly.com</a:t>
            </a:r>
          </a:p>
          <a:p>
            <a:pPr algn="ctr"/>
            <a:r>
              <a:rPr lang="en-US" sz="1800" b="1" dirty="0" smtClean="0"/>
              <a:t>www.cimbaitaly.com</a:t>
            </a:r>
          </a:p>
          <a:p>
            <a:pPr algn="ctr"/>
            <a:r>
              <a:rPr lang="en-US" sz="1800" b="1" dirty="0" smtClean="0"/>
              <a:t>319-335-0920 </a:t>
            </a:r>
            <a:endParaRPr lang="en-US" sz="18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21031" y="3647177"/>
            <a:ext cx="3436894" cy="693799"/>
            <a:chOff x="3406775" y="4584041"/>
            <a:chExt cx="2209800" cy="446088"/>
          </a:xfrm>
        </p:grpSpPr>
        <p:pic>
          <p:nvPicPr>
            <p:cNvPr id="17" name="Picture 3" descr="facebook2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775" y="4584041"/>
              <a:ext cx="446227" cy="446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8" name="Picture 4" descr="twitter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033" y="4584041"/>
              <a:ext cx="446227" cy="446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9" name="Picture 5" descr="instagram19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364" y="4584041"/>
              <a:ext cx="446227" cy="446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6" descr="linkedin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630" y="4584041"/>
              <a:ext cx="446227" cy="446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1" name="Picture 7" descr="pinterest27"/>
            <p:cNvPicPr>
              <a:picLocks noChangeAspect="1" noChangeArrowheads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641" y="4632433"/>
              <a:ext cx="346550" cy="346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2" name="Picture 8" descr="youtube30 (1)"/>
            <p:cNvPicPr>
              <a:picLocks noChangeAspect="1" noChangeArrowheads="1"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144" y="4632552"/>
              <a:ext cx="346431" cy="346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93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482"/>
            <a:ext cx="7886700" cy="1325563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03056"/>
                </a:solidFill>
                <a:latin typeface="+mn-lt"/>
              </a:rPr>
              <a:t>What is CIMBA?</a:t>
            </a:r>
            <a:endParaRPr lang="en-US" b="1" dirty="0">
              <a:solidFill>
                <a:srgbClr val="003056"/>
              </a:solidFill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8"/>
          <a:stretch/>
        </p:blipFill>
        <p:spPr>
          <a:xfrm>
            <a:off x="-136733" y="-218587"/>
            <a:ext cx="1648687" cy="7076587"/>
          </a:xfrm>
        </p:spPr>
      </p:pic>
      <p:sp>
        <p:nvSpPr>
          <p:cNvPr id="4" name="Rectangle 3"/>
          <p:cNvSpPr/>
          <p:nvPr/>
        </p:nvSpPr>
        <p:spPr>
          <a:xfrm>
            <a:off x="1511954" y="-31786"/>
            <a:ext cx="209006" cy="7217442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4591439" y="-3408741"/>
            <a:ext cx="209006" cy="9401218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20960" y="-31786"/>
            <a:ext cx="209006" cy="7217442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18434" y="2236049"/>
            <a:ext cx="6661447" cy="4399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22344"/>
                </a:solidFill>
              </a:rPr>
              <a:t>Dynamic cross-cultural business curriculum</a:t>
            </a:r>
          </a:p>
          <a:p>
            <a:r>
              <a:rPr lang="en-US">
                <a:solidFill>
                  <a:srgbClr val="022344"/>
                </a:solidFill>
              </a:rPr>
              <a:t>Innovative leadership development</a:t>
            </a:r>
          </a:p>
          <a:p>
            <a:r>
              <a:rPr lang="en-US">
                <a:solidFill>
                  <a:srgbClr val="022344"/>
                </a:solidFill>
              </a:rPr>
              <a:t>Gateway to explore Italy &amp; Europe</a:t>
            </a:r>
          </a:p>
          <a:p>
            <a:r>
              <a:rPr lang="en-US">
                <a:solidFill>
                  <a:srgbClr val="022344"/>
                </a:solidFill>
              </a:rPr>
              <a:t>Immersive international experience</a:t>
            </a:r>
          </a:p>
          <a:p>
            <a:r>
              <a:rPr lang="en-US">
                <a:solidFill>
                  <a:srgbClr val="022344"/>
                </a:solidFill>
              </a:rPr>
              <a:t>Small &amp; personal by design</a:t>
            </a:r>
          </a:p>
          <a:p>
            <a:r>
              <a:rPr lang="en-US">
                <a:solidFill>
                  <a:srgbClr val="022344"/>
                </a:solidFill>
              </a:rPr>
              <a:t>Smart investment in professional toolbox</a:t>
            </a:r>
            <a:endParaRPr lang="en-US" dirty="0">
              <a:solidFill>
                <a:srgbClr val="0223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1"/>
          <a:stretch/>
        </p:blipFill>
        <p:spPr>
          <a:xfrm>
            <a:off x="-25880" y="1318846"/>
            <a:ext cx="3843975" cy="55391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34399" y="-66955"/>
            <a:ext cx="209006" cy="7217442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467498" y="-3589679"/>
            <a:ext cx="209006" cy="9746929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50813"/>
            <a:ext cx="7886700" cy="1325562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03056"/>
                </a:solidFill>
                <a:latin typeface="+mn-lt"/>
              </a:rPr>
              <a:t>What is CIMBA?</a:t>
            </a:r>
            <a:endParaRPr lang="en-US" b="1" dirty="0">
              <a:solidFill>
                <a:srgbClr val="003056"/>
              </a:solidFill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48907" y="1838397"/>
            <a:ext cx="4186085" cy="4399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22344"/>
                </a:solidFill>
              </a:rPr>
              <a:t>Undergraduate,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22344"/>
                </a:solidFill>
              </a:rPr>
              <a:t>Graduate, &amp; MBA</a:t>
            </a:r>
          </a:p>
          <a:p>
            <a:pPr marL="0" indent="0">
              <a:buNone/>
            </a:pPr>
            <a:endParaRPr lang="en-US" sz="1200" dirty="0" smtClean="0">
              <a:solidFill>
                <a:srgbClr val="022344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22344"/>
                </a:solidFill>
              </a:rPr>
              <a:t>Primary majors:</a:t>
            </a:r>
          </a:p>
          <a:p>
            <a:pPr lvl="2"/>
            <a:r>
              <a:rPr lang="en-US" dirty="0" smtClean="0">
                <a:solidFill>
                  <a:srgbClr val="022344"/>
                </a:solidFill>
              </a:rPr>
              <a:t>Business</a:t>
            </a:r>
          </a:p>
          <a:p>
            <a:pPr lvl="2"/>
            <a:r>
              <a:rPr lang="en-US" dirty="0" smtClean="0">
                <a:solidFill>
                  <a:srgbClr val="022344"/>
                </a:solidFill>
              </a:rPr>
              <a:t>Economics</a:t>
            </a:r>
          </a:p>
          <a:p>
            <a:pPr lvl="2"/>
            <a:r>
              <a:rPr lang="en-US" dirty="0" smtClean="0">
                <a:solidFill>
                  <a:srgbClr val="022344"/>
                </a:solidFill>
              </a:rPr>
              <a:t>Leadership</a:t>
            </a:r>
          </a:p>
          <a:p>
            <a:pPr lvl="2"/>
            <a:r>
              <a:rPr lang="en-US" dirty="0" smtClean="0">
                <a:solidFill>
                  <a:srgbClr val="022344"/>
                </a:solidFill>
              </a:rPr>
              <a:t>Engineering</a:t>
            </a:r>
          </a:p>
          <a:p>
            <a:pPr lvl="2"/>
            <a:r>
              <a:rPr lang="en-US" dirty="0" smtClean="0">
                <a:solidFill>
                  <a:srgbClr val="022344"/>
                </a:solidFill>
              </a:rPr>
              <a:t>Italian Language &amp; Culture</a:t>
            </a:r>
          </a:p>
          <a:p>
            <a:pPr lvl="2"/>
            <a:r>
              <a:rPr lang="en-US" dirty="0" smtClean="0">
                <a:solidFill>
                  <a:srgbClr val="022344"/>
                </a:solidFill>
              </a:rPr>
              <a:t>General Education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5393" y="-66955"/>
            <a:ext cx="209006" cy="7217442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0022" y="1213338"/>
            <a:ext cx="3830031" cy="58010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64632" y="1224793"/>
            <a:ext cx="209006" cy="7217442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591439" y="-3408741"/>
            <a:ext cx="209006" cy="9401218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150813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1" dirty="0" smtClean="0">
                <a:solidFill>
                  <a:srgbClr val="003056"/>
                </a:solidFill>
                <a:latin typeface="+mn-lt"/>
              </a:rPr>
              <a:t>Where is CIMBA?</a:t>
            </a:r>
            <a:endParaRPr lang="en-US" b="1" dirty="0">
              <a:solidFill>
                <a:srgbClr val="003056"/>
              </a:solidFill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8345" y="4115139"/>
            <a:ext cx="8045777" cy="4399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>
                <a:solidFill>
                  <a:srgbClr val="022344"/>
                </a:solidFill>
              </a:rPr>
              <a:t>Highly entrepreneurial region</a:t>
            </a:r>
          </a:p>
          <a:p>
            <a:pPr marL="285750" indent="-285750"/>
            <a:r>
              <a:rPr lang="en-US" dirty="0">
                <a:solidFill>
                  <a:srgbClr val="022344"/>
                </a:solidFill>
              </a:rPr>
              <a:t>Gated campus at </a:t>
            </a:r>
            <a:r>
              <a:rPr lang="en-US" dirty="0" err="1">
                <a:solidFill>
                  <a:srgbClr val="022344"/>
                </a:solidFill>
              </a:rPr>
              <a:t>Istituti</a:t>
            </a:r>
            <a:r>
              <a:rPr lang="en-US" dirty="0">
                <a:solidFill>
                  <a:srgbClr val="022344"/>
                </a:solidFill>
              </a:rPr>
              <a:t> </a:t>
            </a:r>
            <a:r>
              <a:rPr lang="en-US" dirty="0" err="1">
                <a:solidFill>
                  <a:srgbClr val="022344"/>
                </a:solidFill>
              </a:rPr>
              <a:t>Filippin</a:t>
            </a:r>
            <a:endParaRPr lang="en-US" dirty="0">
              <a:solidFill>
                <a:srgbClr val="022344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15749" y="2432923"/>
            <a:ext cx="4796330" cy="4399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022344"/>
                </a:solidFill>
              </a:rPr>
              <a:t>Paderno</a:t>
            </a:r>
            <a:r>
              <a:rPr lang="en-US" dirty="0" smtClean="0">
                <a:solidFill>
                  <a:srgbClr val="022344"/>
                </a:solidFill>
              </a:rPr>
              <a:t> del Grappa, Italy</a:t>
            </a:r>
          </a:p>
          <a:p>
            <a:pPr lvl="2"/>
            <a:r>
              <a:rPr lang="en-US" dirty="0" smtClean="0">
                <a:solidFill>
                  <a:srgbClr val="022344"/>
                </a:solidFill>
              </a:rPr>
              <a:t>One hour north of Venice</a:t>
            </a:r>
          </a:p>
          <a:p>
            <a:pPr lvl="2"/>
            <a:r>
              <a:rPr lang="en-US" dirty="0" smtClean="0">
                <a:solidFill>
                  <a:srgbClr val="022344"/>
                </a:solidFill>
              </a:rPr>
              <a:t>Gateway to travel in Europe at the base of Dolomite Mountains</a:t>
            </a:r>
            <a:endParaRPr lang="en-US" sz="3200" dirty="0" smtClean="0">
              <a:solidFill>
                <a:srgbClr val="02234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55626" y="1178575"/>
            <a:ext cx="209006" cy="7217442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6"/>
          <a:stretch/>
        </p:blipFill>
        <p:spPr>
          <a:xfrm>
            <a:off x="-26377" y="0"/>
            <a:ext cx="387740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482"/>
            <a:ext cx="7886700" cy="1325563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03056"/>
                </a:solidFill>
                <a:latin typeface="+mn-lt"/>
              </a:rPr>
              <a:t>Where will I live?</a:t>
            </a:r>
            <a:endParaRPr lang="en-US" b="1" dirty="0">
              <a:solidFill>
                <a:srgbClr val="003056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8112" y="0"/>
            <a:ext cx="209006" cy="7217442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0829" y="-31786"/>
            <a:ext cx="209006" cy="7217442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28785" y="1996782"/>
            <a:ext cx="4787028" cy="4399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22344"/>
                </a:solidFill>
              </a:rPr>
              <a:t>Full-service &amp; on-campus room &amp; board</a:t>
            </a:r>
          </a:p>
          <a:p>
            <a:pPr lvl="2"/>
            <a:r>
              <a:rPr lang="en-US" dirty="0" smtClean="0">
                <a:solidFill>
                  <a:srgbClr val="022344"/>
                </a:solidFill>
              </a:rPr>
              <a:t>Single &amp; double dorm rooms</a:t>
            </a:r>
          </a:p>
          <a:p>
            <a:pPr lvl="2"/>
            <a:r>
              <a:rPr lang="en-US" dirty="0" smtClean="0">
                <a:solidFill>
                  <a:srgbClr val="022344"/>
                </a:solidFill>
              </a:rPr>
              <a:t>Private baths</a:t>
            </a:r>
          </a:p>
          <a:p>
            <a:pPr lvl="2"/>
            <a:r>
              <a:rPr lang="en-US" dirty="0" smtClean="0">
                <a:solidFill>
                  <a:srgbClr val="022344"/>
                </a:solidFill>
              </a:rPr>
              <a:t>Classrooms on-site</a:t>
            </a:r>
          </a:p>
          <a:p>
            <a:pPr lvl="2"/>
            <a:r>
              <a:rPr lang="en-US" dirty="0" smtClean="0">
                <a:solidFill>
                  <a:srgbClr val="022344"/>
                </a:solidFill>
              </a:rPr>
              <a:t>Library &amp; computer labs</a:t>
            </a:r>
          </a:p>
          <a:p>
            <a:pPr lvl="2"/>
            <a:r>
              <a:rPr lang="en-US" dirty="0" smtClean="0">
                <a:solidFill>
                  <a:srgbClr val="022344"/>
                </a:solidFill>
              </a:rPr>
              <a:t>Cafeteria</a:t>
            </a:r>
          </a:p>
          <a:p>
            <a:pPr lvl="2"/>
            <a:r>
              <a:rPr lang="en-US" dirty="0" smtClean="0">
                <a:solidFill>
                  <a:srgbClr val="022344"/>
                </a:solidFill>
              </a:rPr>
              <a:t>Sports complex</a:t>
            </a:r>
          </a:p>
          <a:p>
            <a:pPr lvl="2"/>
            <a:r>
              <a:rPr lang="en-US" dirty="0" smtClean="0">
                <a:solidFill>
                  <a:srgbClr val="022344"/>
                </a:solidFill>
              </a:rPr>
              <a:t>Laundry facilities</a:t>
            </a:r>
          </a:p>
          <a:p>
            <a:pPr lvl="2"/>
            <a:r>
              <a:rPr lang="en-US" dirty="0" smtClean="0">
                <a:solidFill>
                  <a:srgbClr val="022344"/>
                </a:solidFill>
              </a:rPr>
              <a:t>Nurse</a:t>
            </a:r>
          </a:p>
          <a:p>
            <a:pPr lvl="2"/>
            <a:r>
              <a:rPr lang="en-US" dirty="0" err="1" smtClean="0">
                <a:solidFill>
                  <a:srgbClr val="022344"/>
                </a:solidFill>
              </a:rPr>
              <a:t>WiFi</a:t>
            </a:r>
            <a:endParaRPr lang="en-US" dirty="0" smtClean="0">
              <a:solidFill>
                <a:srgbClr val="02234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8257075" y="-3589533"/>
            <a:ext cx="209006" cy="9746929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26" y="1388853"/>
            <a:ext cx="3646974" cy="54691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56857" y="1276872"/>
            <a:ext cx="209006" cy="5851060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4529468" y="-3470713"/>
            <a:ext cx="209006" cy="9525161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59250" y="1187364"/>
            <a:ext cx="209006" cy="6030077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17737" y="1927599"/>
            <a:ext cx="5246016" cy="439917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22344"/>
                </a:solidFill>
              </a:rPr>
              <a:t>Professors from around the world</a:t>
            </a:r>
          </a:p>
          <a:p>
            <a:r>
              <a:rPr lang="en-US" dirty="0" smtClean="0">
                <a:solidFill>
                  <a:srgbClr val="022344"/>
                </a:solidFill>
              </a:rPr>
              <a:t>English-language coursework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Smaller class size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Interactive &amp; discussion-based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International components</a:t>
            </a:r>
          </a:p>
          <a:p>
            <a:r>
              <a:rPr lang="en-US" dirty="0" smtClean="0">
                <a:solidFill>
                  <a:srgbClr val="022344"/>
                </a:solidFill>
              </a:rPr>
              <a:t>Cultural application of coursework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Company tours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Networking opportunities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151482"/>
            <a:ext cx="7886700" cy="1325563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03056"/>
                </a:solidFill>
                <a:latin typeface="+mn-lt"/>
              </a:rPr>
              <a:t>Classroom Environment</a:t>
            </a:r>
            <a:endParaRPr lang="en-US" b="1" dirty="0">
              <a:solidFill>
                <a:srgbClr val="00305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81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/>
          <a:stretch/>
        </p:blipFill>
        <p:spPr>
          <a:xfrm>
            <a:off x="-17253" y="1078302"/>
            <a:ext cx="3155605" cy="57796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4703" y="1291866"/>
            <a:ext cx="209006" cy="5925575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4529468" y="-3470713"/>
            <a:ext cx="209006" cy="9525161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53709" y="784371"/>
            <a:ext cx="209006" cy="6401285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399980" y="-1651344"/>
            <a:ext cx="209006" cy="5498457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266628" y="-1993702"/>
            <a:ext cx="209006" cy="5765156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149635" y="2116817"/>
            <a:ext cx="4785360" cy="439917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22344"/>
                </a:solidFill>
              </a:rPr>
              <a:t>Semester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Fall or Spring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12 weeks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12-18 credits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25+ days of independent travel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Leadership certification</a:t>
            </a:r>
          </a:p>
          <a:p>
            <a:r>
              <a:rPr lang="en-US" dirty="0" smtClean="0">
                <a:solidFill>
                  <a:srgbClr val="022344"/>
                </a:solidFill>
              </a:rPr>
              <a:t>Summer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May – June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4 weeks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6 credits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2 extended travel weekends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6927223" y="1482341"/>
            <a:ext cx="1727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22344"/>
                </a:solidFill>
              </a:rPr>
              <a:t>(undergraduate)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28947" y="151482"/>
            <a:ext cx="7886700" cy="1325563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03056"/>
                </a:solidFill>
                <a:latin typeface="+mn-lt"/>
              </a:rPr>
              <a:t>Semester or Summer</a:t>
            </a:r>
            <a:endParaRPr lang="en-US" b="1" dirty="0">
              <a:solidFill>
                <a:srgbClr val="00305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71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3925" y="1319840"/>
            <a:ext cx="3255571" cy="553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482"/>
            <a:ext cx="7886700" cy="1325563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03056"/>
                </a:solidFill>
                <a:latin typeface="+mn-lt"/>
              </a:rPr>
              <a:t>Leadership Institute</a:t>
            </a:r>
            <a:endParaRPr lang="en-US" b="1" dirty="0">
              <a:solidFill>
                <a:srgbClr val="003056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4529468" y="-3470713"/>
            <a:ext cx="209006" cy="9525161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8665" y="1889593"/>
            <a:ext cx="5701041" cy="439917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22344"/>
                </a:solidFill>
              </a:rPr>
              <a:t>CAP</a:t>
            </a:r>
            <a:r>
              <a:rPr lang="en-US" sz="1800" dirty="0" smtClean="0">
                <a:solidFill>
                  <a:srgbClr val="022344"/>
                </a:solidFill>
              </a:rPr>
              <a:t> – </a:t>
            </a:r>
            <a:r>
              <a:rPr lang="en-US" sz="1800" i="1" dirty="0" smtClean="0">
                <a:solidFill>
                  <a:srgbClr val="022344"/>
                </a:solidFill>
              </a:rPr>
              <a:t>CIMBA Advantage Program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2-week on-campus orientation</a:t>
            </a:r>
          </a:p>
          <a:p>
            <a:r>
              <a:rPr lang="en-US" dirty="0" smtClean="0">
                <a:solidFill>
                  <a:srgbClr val="022344"/>
                </a:solidFill>
              </a:rPr>
              <a:t>LIFE</a:t>
            </a:r>
            <a:r>
              <a:rPr lang="en-US" sz="1800" dirty="0" smtClean="0">
                <a:solidFill>
                  <a:srgbClr val="022344"/>
                </a:solidFill>
              </a:rPr>
              <a:t> – </a:t>
            </a:r>
            <a:r>
              <a:rPr lang="en-US" sz="1800" i="1" dirty="0" smtClean="0">
                <a:solidFill>
                  <a:srgbClr val="022344"/>
                </a:solidFill>
              </a:rPr>
              <a:t>Leadership Initiatives for Excellence</a:t>
            </a:r>
            <a:endParaRPr lang="en-US" i="1" dirty="0" smtClean="0">
              <a:solidFill>
                <a:srgbClr val="022344"/>
              </a:solidFill>
            </a:endParaRP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3-day leadership training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Enhance leadership skills &amp; personal development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Connect with classmates</a:t>
            </a:r>
          </a:p>
          <a:p>
            <a:r>
              <a:rPr lang="en-US" dirty="0" smtClean="0">
                <a:solidFill>
                  <a:srgbClr val="022344"/>
                </a:solidFill>
              </a:rPr>
              <a:t>LEAP </a:t>
            </a:r>
            <a:r>
              <a:rPr lang="en-US" sz="1800" dirty="0" smtClean="0">
                <a:solidFill>
                  <a:srgbClr val="022344"/>
                </a:solidFill>
              </a:rPr>
              <a:t>– </a:t>
            </a:r>
            <a:r>
              <a:rPr lang="en-US" sz="1800" i="1" dirty="0" smtClean="0">
                <a:solidFill>
                  <a:srgbClr val="022344"/>
                </a:solidFill>
              </a:rPr>
              <a:t>Learn, Enrich, Achieve, Perform</a:t>
            </a:r>
            <a:endParaRPr lang="en-US" sz="1800" dirty="0" smtClean="0">
              <a:solidFill>
                <a:srgbClr val="022344"/>
              </a:solidFill>
            </a:endParaRP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Semester-long &amp; for credit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1-on-1 &amp; group coaching sessions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Self-assessment &amp; development seminars</a:t>
            </a:r>
          </a:p>
          <a:p>
            <a:pPr marL="914400" lvl="2" indent="0">
              <a:buNone/>
            </a:pPr>
            <a:endParaRPr lang="en-US" sz="2000" dirty="0" smtClean="0">
              <a:solidFill>
                <a:srgbClr val="02234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13093" y="1187364"/>
            <a:ext cx="209006" cy="5851060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2099" y="1187364"/>
            <a:ext cx="209006" cy="6030077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482"/>
            <a:ext cx="7886700" cy="1325563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003056"/>
                </a:solidFill>
                <a:latin typeface="+mn-lt"/>
              </a:rPr>
              <a:t>Cultural Exploration Program</a:t>
            </a:r>
            <a:endParaRPr lang="en-US" b="1" dirty="0">
              <a:solidFill>
                <a:srgbClr val="003056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5188" y="1271555"/>
            <a:ext cx="209006" cy="6260978"/>
          </a:xfrm>
          <a:prstGeom prst="rect">
            <a:avLst/>
          </a:prstGeom>
          <a:solidFill>
            <a:srgbClr val="003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05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4529468" y="-3470713"/>
            <a:ext cx="209006" cy="9525161"/>
          </a:xfrm>
          <a:prstGeom prst="rect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96182" y="1187364"/>
            <a:ext cx="209006" cy="6034529"/>
          </a:xfrm>
          <a:prstGeom prst="rect">
            <a:avLst/>
          </a:prstGeom>
          <a:solidFill>
            <a:srgbClr val="F7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57577" y="2149882"/>
            <a:ext cx="4063525" cy="439917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22344"/>
                </a:solidFill>
              </a:rPr>
              <a:t>Gourmet dinners</a:t>
            </a:r>
          </a:p>
          <a:p>
            <a:r>
              <a:rPr lang="en-US" dirty="0" smtClean="0">
                <a:solidFill>
                  <a:srgbClr val="022344"/>
                </a:solidFill>
              </a:rPr>
              <a:t>Evening with a professor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Pizza-making</a:t>
            </a:r>
          </a:p>
          <a:p>
            <a:pPr lvl="2"/>
            <a:r>
              <a:rPr lang="en-US" sz="2000" dirty="0" smtClean="0">
                <a:solidFill>
                  <a:srgbClr val="022344"/>
                </a:solidFill>
              </a:rPr>
              <a:t>Pasta-making</a:t>
            </a:r>
          </a:p>
          <a:p>
            <a:r>
              <a:rPr lang="en-US" i="1" dirty="0" smtClean="0">
                <a:solidFill>
                  <a:srgbClr val="022344"/>
                </a:solidFill>
              </a:rPr>
              <a:t>Add a Seat to the Table</a:t>
            </a:r>
          </a:p>
          <a:p>
            <a:r>
              <a:rPr lang="en-US" dirty="0" smtClean="0">
                <a:solidFill>
                  <a:srgbClr val="022344"/>
                </a:solidFill>
              </a:rPr>
              <a:t>Volunteer opportunities</a:t>
            </a:r>
          </a:p>
          <a:p>
            <a:r>
              <a:rPr lang="en-US" dirty="0" smtClean="0">
                <a:solidFill>
                  <a:srgbClr val="022344"/>
                </a:solidFill>
              </a:rPr>
              <a:t>Intramurals &amp; athletics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6"/>
          <a:stretch/>
        </p:blipFill>
        <p:spPr>
          <a:xfrm>
            <a:off x="-8626" y="1400881"/>
            <a:ext cx="4108864" cy="54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1370</TotalTime>
  <Words>568</Words>
  <Application>Microsoft Office PowerPoint</Application>
  <PresentationFormat>On-screen Show (4:3)</PresentationFormat>
  <Paragraphs>152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Arquitecta</vt:lpstr>
      <vt:lpstr>Calibri</vt:lpstr>
      <vt:lpstr>Calibri Light</vt:lpstr>
      <vt:lpstr>Office Theme</vt:lpstr>
      <vt:lpstr>PowerPoint Presentation</vt:lpstr>
      <vt:lpstr>What is CIMBA?</vt:lpstr>
      <vt:lpstr>What is CIMBA?</vt:lpstr>
      <vt:lpstr>PowerPoint Presentation</vt:lpstr>
      <vt:lpstr>Where will I live?</vt:lpstr>
      <vt:lpstr>Classroom Environment</vt:lpstr>
      <vt:lpstr>Semester or Summer</vt:lpstr>
      <vt:lpstr>Leadership Institute</vt:lpstr>
      <vt:lpstr>Cultural Exploration Program</vt:lpstr>
      <vt:lpstr>Travel</vt:lpstr>
      <vt:lpstr>What does it cost?</vt:lpstr>
      <vt:lpstr>Financial Aid</vt:lpstr>
      <vt:lpstr>Application &amp; Admission</vt:lpstr>
      <vt:lpstr>Important Deadlines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Switzer, Sophie M</dc:creator>
  <cp:lastModifiedBy>Petersen, Joelle</cp:lastModifiedBy>
  <cp:revision>47</cp:revision>
  <dcterms:created xsi:type="dcterms:W3CDTF">2015-08-27T21:26:55Z</dcterms:created>
  <dcterms:modified xsi:type="dcterms:W3CDTF">2019-12-13T21:11:39Z</dcterms:modified>
</cp:coreProperties>
</file>