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680" r:id="rId2"/>
    <p:sldId id="681" r:id="rId3"/>
    <p:sldId id="682" r:id="rId4"/>
    <p:sldId id="683" r:id="rId5"/>
    <p:sldId id="684" r:id="rId6"/>
    <p:sldId id="685" r:id="rId7"/>
    <p:sldId id="687" r:id="rId8"/>
    <p:sldId id="692" r:id="rId9"/>
    <p:sldId id="689" r:id="rId10"/>
    <p:sldId id="691" r:id="rId11"/>
    <p:sldId id="690" r:id="rId12"/>
    <p:sldId id="693" r:id="rId13"/>
    <p:sldId id="40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inda Pradarelli" initials="MP" lastIdx="1" clrIdx="0"/>
  <p:cmAuthor id="1" name="km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344"/>
    <a:srgbClr val="B80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4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26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EC440-91C8-A049-AE99-1A73B31ACC4A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8433A-28D8-CC4C-9DD4-CBC3BDE0B3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910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5378-61EB-8F4D-B6B6-CFBDF9F1FC45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81DE3-D6B4-8A41-9C79-923B94BE1E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57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81DE3-D6B4-8A41-9C79-923B94BE1EC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8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EDE1-41FE-4526-9C25-D2686D3188E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3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mba_title_slide_template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" y="-165099"/>
            <a:ext cx="9290049" cy="707813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22400" y="2441162"/>
            <a:ext cx="7257773" cy="1140238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32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>
            <a:scene3d>
              <a:camera prst="orthographicFront"/>
              <a:lightRig rig="soft" dir="t"/>
            </a:scene3d>
            <a:sp3d prstMaterial="softEdge"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258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66100" y="6387042"/>
            <a:ext cx="65786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 b="0">
                <a:solidFill>
                  <a:srgbClr val="FFFFFF"/>
                </a:solidFill>
                <a:latin typeface="+mn-lt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1231900" y="6394979"/>
            <a:ext cx="335280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>
                <a:solidFill>
                  <a:schemeClr val="bg1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dirty="0" smtClean="0"/>
              <a:t>CIMBA ITALY AND YOUR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6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66100" y="6387042"/>
            <a:ext cx="65786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 b="0">
                <a:solidFill>
                  <a:srgbClr val="FFFFFF"/>
                </a:solidFill>
                <a:latin typeface="+mn-lt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1231900" y="6394979"/>
            <a:ext cx="335280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>
                <a:solidFill>
                  <a:schemeClr val="bg1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dirty="0" smtClean="0"/>
              <a:t>CIMBA ITALY AND YOUR UNIVERSITY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66100" y="6387042"/>
            <a:ext cx="65786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 b="0">
                <a:solidFill>
                  <a:srgbClr val="FFFFFF"/>
                </a:solidFill>
                <a:latin typeface="+mn-lt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1231900" y="6394979"/>
            <a:ext cx="335280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>
                <a:solidFill>
                  <a:schemeClr val="bg1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dirty="0" smtClean="0"/>
              <a:t>CIMBA ITALY AND YOUR UNIVERSITY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mba_body_slide_template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5" y="-177799"/>
            <a:ext cx="9267825" cy="7061200"/>
          </a:xfrm>
          <a:prstGeom prst="rect">
            <a:avLst/>
          </a:prstGeom>
        </p:spPr>
      </p:pic>
      <p:sp>
        <p:nvSpPr>
          <p:cNvPr id="10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1231900" y="6394979"/>
            <a:ext cx="335280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>
                <a:solidFill>
                  <a:schemeClr val="bg1"/>
                </a:solidFill>
                <a:latin typeface="+mn-lt"/>
              </a:defRPr>
            </a:lvl1pPr>
          </a:lstStyle>
          <a:p>
            <a:pPr algn="l">
              <a:defRPr/>
            </a:pPr>
            <a:r>
              <a:rPr lang="en-US" dirty="0" smtClean="0"/>
              <a:t>CIMBA ITALY AND YOUR UNIVERSITY</a:t>
            </a:r>
            <a:endParaRPr lang="en-US" dirty="0"/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204200" y="6399742"/>
            <a:ext cx="61976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 b="0">
                <a:solidFill>
                  <a:srgbClr val="FFFFFF"/>
                </a:solidFill>
                <a:latin typeface="+mn-lt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8"/>
          <p:cNvSpPr>
            <a:spLocks noGrp="1"/>
          </p:cNvSpPr>
          <p:nvPr>
            <p:ph type="title"/>
          </p:nvPr>
        </p:nvSpPr>
        <p:spPr>
          <a:xfrm>
            <a:off x="457200" y="276370"/>
            <a:ext cx="83820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3060"/>
            <a:ext cx="83820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1024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/>
          <p:cNvSpPr txBox="1">
            <a:spLocks/>
          </p:cNvSpPr>
          <p:nvPr/>
        </p:nvSpPr>
        <p:spPr>
          <a:xfrm>
            <a:off x="5372100" y="847923"/>
            <a:ext cx="3352800" cy="365125"/>
          </a:xfrm>
          <a:prstGeom prst="rect">
            <a:avLst/>
          </a:prstGeom>
        </p:spPr>
        <p:txBody>
          <a:bodyPr vert="horz" anchor="ctr"/>
          <a:lstStyle>
            <a:defPPr>
              <a:defRPr lang="en-US"/>
            </a:defPPr>
            <a:lvl1pPr marL="0" algn="r" defTabSz="457200" rtl="0" eaLnBrk="1" latinLnBrk="0" hangingPunct="1">
              <a:defRPr kumimoji="0"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22344"/>
                </a:solidFill>
              </a:rPr>
              <a:t>Information Session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57348" y="3028023"/>
            <a:ext cx="9243373" cy="21593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</a:rPr>
              <a:t>CIMBA Italy Study Abroad Programs</a:t>
            </a:r>
            <a:b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3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Graduate Summer Sessions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4591439" y="-3408741"/>
            <a:ext cx="209006" cy="9401218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4667" y="-31786"/>
            <a:ext cx="209006" cy="7217442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6787" y="1501206"/>
            <a:ext cx="4807173" cy="474744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22344"/>
                </a:solidFill>
              </a:rPr>
              <a:t>Cost per session: $3,100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Cost includes: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Tuition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Living arrangements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Meal plan (3/day)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Textbook rental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Housekeeping &amp; linens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Laundry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CISI insurance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74"/>
          <a:stretch/>
        </p:blipFill>
        <p:spPr>
          <a:xfrm>
            <a:off x="-252552" y="-81478"/>
            <a:ext cx="4127190" cy="707032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51482"/>
            <a:ext cx="7886700" cy="1325563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3056"/>
                </a:solidFill>
                <a:latin typeface="+mn-lt"/>
              </a:rPr>
              <a:t>What does it cost?</a:t>
            </a:r>
            <a:endParaRPr lang="en-US" b="1" dirty="0">
              <a:solidFill>
                <a:srgbClr val="003056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9202" y="-179721"/>
            <a:ext cx="209006" cy="7217442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4529468" y="-3470713"/>
            <a:ext cx="209006" cy="9525161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76819" y="0"/>
            <a:ext cx="209006" cy="7217442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151482"/>
            <a:ext cx="7886700" cy="1325563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3056"/>
                </a:solidFill>
                <a:latin typeface="+mn-lt"/>
              </a:rPr>
              <a:t>Financial Aid</a:t>
            </a:r>
            <a:endParaRPr lang="en-US" b="1" dirty="0">
              <a:solidFill>
                <a:srgbClr val="003056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7411" y="-12266"/>
            <a:ext cx="209006" cy="7217442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17" y="1187364"/>
            <a:ext cx="4434982" cy="59133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5400000">
            <a:off x="4529468" y="-3470713"/>
            <a:ext cx="209006" cy="9525161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78906" y="-12266"/>
            <a:ext cx="209006" cy="7217442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4261" y="1640793"/>
            <a:ext cx="4127500" cy="439917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22344"/>
                </a:solidFill>
              </a:rPr>
              <a:t>Federal financial aid applies</a:t>
            </a:r>
          </a:p>
          <a:p>
            <a:pPr lvl="2"/>
            <a:r>
              <a:rPr lang="en-US" sz="1600" dirty="0" smtClean="0">
                <a:solidFill>
                  <a:srgbClr val="022344"/>
                </a:solidFill>
              </a:rPr>
              <a:t>Set up your account for direct deposit</a:t>
            </a:r>
          </a:p>
          <a:p>
            <a:r>
              <a:rPr lang="en-US" sz="2400" dirty="0" smtClean="0">
                <a:solidFill>
                  <a:srgbClr val="022344"/>
                </a:solidFill>
              </a:rPr>
              <a:t>CIMBA scholarships &amp; awards</a:t>
            </a:r>
          </a:p>
          <a:p>
            <a:pPr lvl="2"/>
            <a:r>
              <a:rPr lang="en-US" sz="1600" dirty="0" smtClean="0">
                <a:solidFill>
                  <a:srgbClr val="022344"/>
                </a:solidFill>
              </a:rPr>
              <a:t>Need &amp; merit-based awards</a:t>
            </a:r>
          </a:p>
          <a:p>
            <a:r>
              <a:rPr lang="en-US" sz="2400" dirty="0" smtClean="0">
                <a:solidFill>
                  <a:srgbClr val="022344"/>
                </a:solidFill>
              </a:rPr>
              <a:t>Study abroad office scholarships</a:t>
            </a:r>
          </a:p>
          <a:p>
            <a:r>
              <a:rPr lang="en-US" sz="2400" dirty="0" smtClean="0">
                <a:solidFill>
                  <a:srgbClr val="022344"/>
                </a:solidFill>
              </a:rPr>
              <a:t>Payment plans available</a:t>
            </a:r>
          </a:p>
          <a:p>
            <a:r>
              <a:rPr lang="en-US" sz="2400" dirty="0" smtClean="0">
                <a:solidFill>
                  <a:srgbClr val="022344"/>
                </a:solidFill>
              </a:rPr>
              <a:t>Check with your school &amp; college</a:t>
            </a:r>
          </a:p>
        </p:txBody>
      </p:sp>
    </p:spTree>
    <p:extLst>
      <p:ext uri="{BB962C8B-B14F-4D97-AF65-F5344CB8AC3E}">
        <p14:creationId xmlns:p14="http://schemas.microsoft.com/office/powerpoint/2010/main" val="2037403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151482"/>
            <a:ext cx="7886700" cy="1325563"/>
          </a:xfrm>
          <a:prstGeom prst="rect">
            <a:avLst/>
          </a:prstGeom>
          <a:effectLst/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smtClean="0">
                <a:solidFill>
                  <a:srgbClr val="003056"/>
                </a:solidFill>
                <a:latin typeface="+mn-lt"/>
              </a:rPr>
              <a:t>Application &amp; Admission</a:t>
            </a:r>
            <a:endParaRPr lang="en-US" b="1" dirty="0">
              <a:solidFill>
                <a:srgbClr val="003056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1" r="26825"/>
          <a:stretch/>
        </p:blipFill>
        <p:spPr>
          <a:xfrm>
            <a:off x="-2253495" y="3130739"/>
            <a:ext cx="5302311" cy="4054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26417" r="28443" b="27103"/>
          <a:stretch/>
        </p:blipFill>
        <p:spPr>
          <a:xfrm>
            <a:off x="-1367751" y="1396371"/>
            <a:ext cx="4521149" cy="22140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44313" y="1187364"/>
            <a:ext cx="209006" cy="6030078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4529468" y="-3470713"/>
            <a:ext cx="209006" cy="9525161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39621" y="1187364"/>
            <a:ext cx="209006" cy="5998292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548003" y="1834412"/>
            <a:ext cx="5490673" cy="439917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22344"/>
                </a:solidFill>
              </a:rPr>
              <a:t>Meet with your advisor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Admission Requirements</a:t>
            </a:r>
          </a:p>
          <a:p>
            <a:pPr lvl="2" fontAlgn="t"/>
            <a:r>
              <a:rPr lang="en-US" sz="1300" dirty="0">
                <a:solidFill>
                  <a:srgbClr val="022344"/>
                </a:solidFill>
              </a:rPr>
              <a:t>18 years or older</a:t>
            </a:r>
          </a:p>
          <a:p>
            <a:pPr lvl="2" fontAlgn="t"/>
            <a:r>
              <a:rPr lang="en-US" sz="1300" dirty="0">
                <a:solidFill>
                  <a:srgbClr val="022344"/>
                </a:solidFill>
              </a:rPr>
              <a:t>Sophomore status and/or required prerequisites</a:t>
            </a:r>
          </a:p>
          <a:p>
            <a:pPr lvl="2" fontAlgn="t"/>
            <a:r>
              <a:rPr lang="en-US" sz="1300" dirty="0">
                <a:solidFill>
                  <a:srgbClr val="022344"/>
                </a:solidFill>
              </a:rPr>
              <a:t>Approval from home university to study abroad, including good academic and disciplinary standing</a:t>
            </a:r>
          </a:p>
          <a:p>
            <a:pPr lvl="2" fontAlgn="t"/>
            <a:r>
              <a:rPr lang="en-US" sz="1300" dirty="0">
                <a:solidFill>
                  <a:srgbClr val="022344"/>
                </a:solidFill>
              </a:rPr>
              <a:t>2.5 GPA or higher, depending on home university requirements</a:t>
            </a:r>
          </a:p>
          <a:p>
            <a:pPr lvl="2" fontAlgn="t"/>
            <a:r>
              <a:rPr lang="en-US" sz="1300" dirty="0" smtClean="0">
                <a:solidFill>
                  <a:srgbClr val="022344"/>
                </a:solidFill>
              </a:rPr>
              <a:t>Valid </a:t>
            </a:r>
            <a:r>
              <a:rPr lang="en-US" sz="1300" dirty="0">
                <a:solidFill>
                  <a:srgbClr val="022344"/>
                </a:solidFill>
              </a:rPr>
              <a:t>passport or ability to obtain one</a:t>
            </a:r>
          </a:p>
          <a:p>
            <a:pPr lvl="2" fontAlgn="t"/>
            <a:r>
              <a:rPr lang="en-US" sz="1300" dirty="0">
                <a:solidFill>
                  <a:srgbClr val="022344"/>
                </a:solidFill>
              </a:rPr>
              <a:t>Ability to obtain an Italian visa if necessary (applies only to non-US and non-EU citizens</a:t>
            </a:r>
            <a:r>
              <a:rPr lang="en-US" sz="1300" dirty="0" smtClean="0">
                <a:solidFill>
                  <a:srgbClr val="022344"/>
                </a:solidFill>
              </a:rPr>
              <a:t>)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Application Process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CIMBA &amp; Your University page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Apply online at </a:t>
            </a:r>
            <a:r>
              <a:rPr lang="en-US" b="1" dirty="0" smtClean="0">
                <a:solidFill>
                  <a:srgbClr val="022344"/>
                </a:solidFill>
              </a:rPr>
              <a:t>www.cimbaitaly.com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1041991" y="1885796"/>
            <a:ext cx="209006" cy="3595638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99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7"/>
          <p:cNvSpPr txBox="1">
            <a:spLocks noChangeArrowheads="1"/>
          </p:cNvSpPr>
          <p:nvPr/>
        </p:nvSpPr>
        <p:spPr bwMode="auto">
          <a:xfrm>
            <a:off x="381000" y="1295400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-128610" y="1187364"/>
            <a:ext cx="9458727" cy="5812247"/>
          </a:xfrm>
          <a:prstGeom prst="rect">
            <a:avLst/>
          </a:prstGeom>
          <a:solidFill>
            <a:srgbClr val="0030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5" y="1187364"/>
            <a:ext cx="10363739" cy="826790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51482"/>
            <a:ext cx="7886700" cy="1325563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3056"/>
                </a:solidFill>
                <a:latin typeface="+mn-lt"/>
              </a:rPr>
              <a:t>Questions?</a:t>
            </a:r>
            <a:endParaRPr lang="en-US" b="1" dirty="0">
              <a:solidFill>
                <a:srgbClr val="003056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209006" cy="7217442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4529468" y="-3479766"/>
            <a:ext cx="209006" cy="9525161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9006" y="-80338"/>
            <a:ext cx="209006" cy="7217442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3137961" y="4123229"/>
            <a:ext cx="3074973" cy="1396101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/>
              <a:t>studyabroad@cimbaitaly.com</a:t>
            </a:r>
          </a:p>
          <a:p>
            <a:pPr algn="ctr"/>
            <a:r>
              <a:rPr lang="en-US" sz="1800" b="1" dirty="0" smtClean="0"/>
              <a:t>www.cimbaitaly.com</a:t>
            </a:r>
          </a:p>
          <a:p>
            <a:pPr algn="ctr"/>
            <a:r>
              <a:rPr lang="en-US" sz="1800" b="1" dirty="0" smtClean="0"/>
              <a:t>319-335-0920 </a:t>
            </a:r>
            <a:endParaRPr lang="en-US" sz="18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2915524" y="3608721"/>
            <a:ext cx="3436894" cy="693799"/>
            <a:chOff x="3406775" y="4584041"/>
            <a:chExt cx="2209800" cy="446088"/>
          </a:xfrm>
        </p:grpSpPr>
        <p:pic>
          <p:nvPicPr>
            <p:cNvPr id="17" name="Picture 3" descr="facebook2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6775" y="4584041"/>
              <a:ext cx="446227" cy="446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9" name="Picture 4" descr="twitter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033" y="4584041"/>
              <a:ext cx="446227" cy="446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0" name="Picture 5" descr="instagram19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364" y="4584041"/>
              <a:ext cx="446227" cy="446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1" name="Picture 6" descr="linkedin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630" y="4584041"/>
              <a:ext cx="446227" cy="446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2" name="Picture 7" descr="pinterest27"/>
            <p:cNvPicPr>
              <a:picLocks noChangeAspect="1" noChangeArrowheads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641" y="4632433"/>
              <a:ext cx="346550" cy="346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3" name="Picture 8" descr="youtube30 (1)"/>
            <p:cNvPicPr>
              <a:picLocks noChangeAspect="1" noChangeArrowheads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144" y="4632552"/>
              <a:ext cx="346431" cy="346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2724" y="1861079"/>
            <a:ext cx="5509260" cy="4525963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22344"/>
                </a:solidFill>
              </a:rPr>
              <a:t>Consortium of over 35 universities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Dynamic </a:t>
            </a:r>
            <a:r>
              <a:rPr lang="en-US" sz="2800" b="1" dirty="0" smtClean="0">
                <a:solidFill>
                  <a:srgbClr val="022344"/>
                </a:solidFill>
              </a:rPr>
              <a:t>cross-cultural</a:t>
            </a:r>
            <a:r>
              <a:rPr lang="en-US" sz="2800" dirty="0" smtClean="0">
                <a:solidFill>
                  <a:srgbClr val="022344"/>
                </a:solidFill>
              </a:rPr>
              <a:t> </a:t>
            </a:r>
            <a:r>
              <a:rPr lang="en-US" sz="2800" b="1" dirty="0" smtClean="0">
                <a:solidFill>
                  <a:srgbClr val="022344"/>
                </a:solidFill>
              </a:rPr>
              <a:t>experience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MBA, </a:t>
            </a:r>
            <a:r>
              <a:rPr lang="en-US" sz="2800" dirty="0" err="1" smtClean="0">
                <a:solidFill>
                  <a:srgbClr val="022344"/>
                </a:solidFill>
              </a:rPr>
              <a:t>Macc</a:t>
            </a:r>
            <a:r>
              <a:rPr lang="en-US" sz="2800" dirty="0" smtClean="0">
                <a:solidFill>
                  <a:srgbClr val="022344"/>
                </a:solidFill>
              </a:rPr>
              <a:t>, and other areas of study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Accredited by top-ranked </a:t>
            </a:r>
            <a:r>
              <a:rPr lang="en-US" sz="2800" b="1" dirty="0" smtClean="0">
                <a:solidFill>
                  <a:srgbClr val="022344"/>
                </a:solidFill>
              </a:rPr>
              <a:t>University of Iowa Tippie College of Business</a:t>
            </a:r>
            <a:endParaRPr lang="en-US" sz="2800" b="1" dirty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8650" y="151482"/>
            <a:ext cx="7886700" cy="1325563"/>
          </a:xfrm>
          <a:prstGeom prst="rect">
            <a:avLst/>
          </a:prstGeom>
          <a:effectLst/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smtClean="0">
                <a:solidFill>
                  <a:srgbClr val="003056"/>
                </a:solidFill>
                <a:latin typeface="+mn-lt"/>
              </a:rPr>
              <a:t>What is CIMBA?</a:t>
            </a:r>
            <a:endParaRPr lang="en-US" b="1" dirty="0">
              <a:solidFill>
                <a:srgbClr val="003056"/>
              </a:solidFill>
              <a:latin typeface="+mn-lt"/>
            </a:endParaRP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6" r="1915"/>
          <a:stretch/>
        </p:blipFill>
        <p:spPr>
          <a:xfrm>
            <a:off x="-116128" y="-218587"/>
            <a:ext cx="2795809" cy="75321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62021" y="-8946"/>
            <a:ext cx="209006" cy="7217442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4591439" y="-3408741"/>
            <a:ext cx="209006" cy="9401218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71027" y="-8946"/>
            <a:ext cx="209006" cy="7217442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2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428" y="1628725"/>
            <a:ext cx="4898572" cy="4525963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solidFill>
                  <a:srgbClr val="022344"/>
                </a:solidFill>
              </a:rPr>
              <a:t>Paderno</a:t>
            </a:r>
            <a:r>
              <a:rPr lang="en-US" dirty="0">
                <a:solidFill>
                  <a:srgbClr val="022344"/>
                </a:solidFill>
              </a:rPr>
              <a:t> del Grappa</a:t>
            </a:r>
          </a:p>
          <a:p>
            <a:pPr lvl="2"/>
            <a:r>
              <a:rPr lang="en-US" dirty="0">
                <a:solidFill>
                  <a:srgbClr val="022344"/>
                </a:solidFill>
              </a:rPr>
              <a:t>One hour from Venice</a:t>
            </a:r>
          </a:p>
          <a:p>
            <a:pPr lvl="2"/>
            <a:r>
              <a:rPr lang="en-US" b="1" dirty="0">
                <a:solidFill>
                  <a:srgbClr val="022344"/>
                </a:solidFill>
              </a:rPr>
              <a:t>Authentic</a:t>
            </a:r>
            <a:r>
              <a:rPr lang="en-US" dirty="0">
                <a:solidFill>
                  <a:srgbClr val="022344"/>
                </a:solidFill>
              </a:rPr>
              <a:t> small Italian town</a:t>
            </a:r>
          </a:p>
          <a:p>
            <a:r>
              <a:rPr lang="en-US" dirty="0">
                <a:solidFill>
                  <a:srgbClr val="022344"/>
                </a:solidFill>
              </a:rPr>
              <a:t>Veneto region</a:t>
            </a:r>
          </a:p>
          <a:p>
            <a:pPr lvl="2"/>
            <a:r>
              <a:rPr lang="en-US" dirty="0">
                <a:solidFill>
                  <a:srgbClr val="022344"/>
                </a:solidFill>
              </a:rPr>
              <a:t>Base of the Italian Alps</a:t>
            </a:r>
          </a:p>
          <a:p>
            <a:pPr lvl="2"/>
            <a:r>
              <a:rPr lang="en-US" b="1" dirty="0">
                <a:solidFill>
                  <a:srgbClr val="022344"/>
                </a:solidFill>
              </a:rPr>
              <a:t>Epicenter of Italian </a:t>
            </a:r>
            <a:r>
              <a:rPr lang="en-US" b="1" dirty="0" smtClean="0">
                <a:solidFill>
                  <a:srgbClr val="022344"/>
                </a:solidFill>
              </a:rPr>
              <a:t>commerce &amp; entrepreneurship</a:t>
            </a:r>
            <a:endParaRPr lang="en-US" b="1" dirty="0">
              <a:solidFill>
                <a:srgbClr val="022344"/>
              </a:solidFill>
            </a:endParaRPr>
          </a:p>
          <a:p>
            <a:pPr lvl="2"/>
            <a:r>
              <a:rPr lang="en-US" dirty="0">
                <a:solidFill>
                  <a:srgbClr val="022344"/>
                </a:solidFill>
              </a:rPr>
              <a:t>Cities: Verona, Padua, Venice</a:t>
            </a:r>
          </a:p>
          <a:p>
            <a:pPr lvl="2"/>
            <a:r>
              <a:rPr lang="en-US" dirty="0">
                <a:solidFill>
                  <a:srgbClr val="022344"/>
                </a:solidFill>
              </a:rPr>
              <a:t>Companies: Benetton, </a:t>
            </a:r>
            <a:r>
              <a:rPr lang="en-US" dirty="0" err="1">
                <a:solidFill>
                  <a:srgbClr val="022344"/>
                </a:solidFill>
              </a:rPr>
              <a:t>Northface</a:t>
            </a:r>
            <a:r>
              <a:rPr lang="en-US" dirty="0">
                <a:solidFill>
                  <a:srgbClr val="022344"/>
                </a:solidFill>
              </a:rPr>
              <a:t>, </a:t>
            </a:r>
            <a:r>
              <a:rPr lang="en-US" dirty="0" err="1">
                <a:solidFill>
                  <a:srgbClr val="022344"/>
                </a:solidFill>
              </a:rPr>
              <a:t>Tecnica</a:t>
            </a:r>
            <a:r>
              <a:rPr lang="en-US" dirty="0">
                <a:solidFill>
                  <a:srgbClr val="022344"/>
                </a:solidFill>
              </a:rPr>
              <a:t>, more</a:t>
            </a:r>
          </a:p>
          <a:p>
            <a:endParaRPr lang="en-US" dirty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815043" y="3972119"/>
            <a:ext cx="1271775" cy="1482703"/>
            <a:chOff x="5742213" y="1216678"/>
            <a:chExt cx="2671823" cy="31149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213" y="1216678"/>
              <a:ext cx="2671823" cy="3114954"/>
            </a:xfrm>
            <a:prstGeom prst="rect">
              <a:avLst/>
            </a:prstGeom>
          </p:spPr>
        </p:pic>
        <p:sp>
          <p:nvSpPr>
            <p:cNvPr id="11" name="5-Point Star 10"/>
            <p:cNvSpPr/>
            <p:nvPr/>
          </p:nvSpPr>
          <p:spPr>
            <a:xfrm>
              <a:off x="6752499" y="1527356"/>
              <a:ext cx="335782" cy="335782"/>
            </a:xfrm>
            <a:prstGeom prst="star5">
              <a:avLst/>
            </a:prstGeom>
            <a:solidFill>
              <a:srgbClr val="F7A8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900" y="-86519"/>
            <a:ext cx="4804885" cy="7207328"/>
          </a:xfrm>
          <a:prstGeom prst="flowChartManualOperation">
            <a:avLst/>
          </a:prstGeom>
        </p:spPr>
      </p:pic>
      <p:sp>
        <p:nvSpPr>
          <p:cNvPr id="13" name="Rectangle 12"/>
          <p:cNvSpPr/>
          <p:nvPr/>
        </p:nvSpPr>
        <p:spPr>
          <a:xfrm rot="441185">
            <a:off x="3126919" y="-279014"/>
            <a:ext cx="209006" cy="7500598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4591439" y="-3408741"/>
            <a:ext cx="209006" cy="9401218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441372">
            <a:off x="3331714" y="-241765"/>
            <a:ext cx="209006" cy="7462876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8650" y="150813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smtClean="0">
                <a:solidFill>
                  <a:srgbClr val="003056"/>
                </a:solidFill>
                <a:latin typeface="+mn-lt"/>
              </a:rPr>
              <a:t>Where is CIMBA?</a:t>
            </a:r>
            <a:endParaRPr lang="en-US" sz="3200" b="1" dirty="0">
              <a:solidFill>
                <a:srgbClr val="00305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503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06826" y="1428137"/>
            <a:ext cx="4499508" cy="4747446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22344"/>
                </a:solidFill>
              </a:rPr>
              <a:t>Istituti</a:t>
            </a:r>
            <a:r>
              <a:rPr lang="en-US" dirty="0" smtClean="0">
                <a:solidFill>
                  <a:srgbClr val="022344"/>
                </a:solidFill>
              </a:rPr>
              <a:t> </a:t>
            </a:r>
            <a:r>
              <a:rPr lang="en-US" dirty="0" err="1" smtClean="0">
                <a:solidFill>
                  <a:srgbClr val="022344"/>
                </a:solidFill>
              </a:rPr>
              <a:t>Filippin</a:t>
            </a:r>
            <a:r>
              <a:rPr lang="en-US" dirty="0" smtClean="0">
                <a:solidFill>
                  <a:srgbClr val="022344"/>
                </a:solidFill>
              </a:rPr>
              <a:t> campus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Amenities available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Dorm rooms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Private Bath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Classrooms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Library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Computer rooms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Cafeteria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Sports complex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Laundry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Nurse</a:t>
            </a:r>
            <a:endParaRPr lang="en-US" dirty="0">
              <a:solidFill>
                <a:srgbClr val="022344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50" y="151482"/>
            <a:ext cx="7886700" cy="1325563"/>
          </a:xfrm>
          <a:prstGeom prst="rect">
            <a:avLst/>
          </a:prstGeom>
          <a:effectLst/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smtClean="0">
                <a:solidFill>
                  <a:srgbClr val="003056"/>
                </a:solidFill>
                <a:latin typeface="+mn-lt"/>
              </a:rPr>
              <a:t>Where will I live?</a:t>
            </a:r>
            <a:endParaRPr lang="en-US" b="1" dirty="0">
              <a:solidFill>
                <a:srgbClr val="003056"/>
              </a:solidFill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1" y="2596505"/>
            <a:ext cx="4772610" cy="352338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488112" y="0"/>
            <a:ext cx="209006" cy="7217442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6337829" y="-1662352"/>
            <a:ext cx="209006" cy="590844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80829" y="-31786"/>
            <a:ext cx="209006" cy="7217442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1679243" y="987531"/>
            <a:ext cx="209006" cy="382572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04" y="719071"/>
            <a:ext cx="3712818" cy="20884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5400000">
            <a:off x="1679751" y="3771647"/>
            <a:ext cx="209006" cy="3825727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351" y="1291867"/>
            <a:ext cx="3800136" cy="57154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23700" y="1533188"/>
            <a:ext cx="5052714" cy="474744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22344"/>
                </a:solidFill>
              </a:rPr>
              <a:t>Upper-level business electives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Highly-regarded U.S. professors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Coursework</a:t>
            </a:r>
          </a:p>
          <a:p>
            <a:pPr lvl="2"/>
            <a:r>
              <a:rPr lang="en-US" sz="2000" dirty="0">
                <a:solidFill>
                  <a:srgbClr val="022344"/>
                </a:solidFill>
              </a:rPr>
              <a:t>Small class size</a:t>
            </a:r>
          </a:p>
          <a:p>
            <a:pPr lvl="2"/>
            <a:r>
              <a:rPr lang="en-US" sz="2000" dirty="0">
                <a:solidFill>
                  <a:srgbClr val="022344"/>
                </a:solidFill>
              </a:rPr>
              <a:t>Taught in English</a:t>
            </a:r>
          </a:p>
          <a:p>
            <a:pPr lvl="2"/>
            <a:r>
              <a:rPr lang="en-US" sz="2000" b="1" dirty="0">
                <a:solidFill>
                  <a:srgbClr val="022344"/>
                </a:solidFill>
              </a:rPr>
              <a:t>Interactive &amp; discussion-based</a:t>
            </a:r>
          </a:p>
          <a:p>
            <a:pPr lvl="2"/>
            <a:r>
              <a:rPr lang="en-US" sz="2000" dirty="0">
                <a:solidFill>
                  <a:srgbClr val="022344"/>
                </a:solidFill>
              </a:rPr>
              <a:t>International </a:t>
            </a:r>
            <a:r>
              <a:rPr lang="en-US" sz="2000" dirty="0" smtClean="0">
                <a:solidFill>
                  <a:srgbClr val="022344"/>
                </a:solidFill>
              </a:rPr>
              <a:t>component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Company Tours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Coursework application</a:t>
            </a:r>
          </a:p>
          <a:p>
            <a:pPr lvl="2"/>
            <a:r>
              <a:rPr lang="en-US" sz="2000" b="1" dirty="0" smtClean="0">
                <a:solidFill>
                  <a:srgbClr val="022344"/>
                </a:solidFill>
              </a:rPr>
              <a:t>Networking opportunities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15866" y="1291867"/>
            <a:ext cx="209006" cy="5851060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4529468" y="-3470713"/>
            <a:ext cx="209006" cy="9525161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07884" y="1187364"/>
            <a:ext cx="209006" cy="6030077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151482"/>
            <a:ext cx="7886700" cy="1325563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3056"/>
                </a:solidFill>
                <a:latin typeface="+mn-lt"/>
              </a:rPr>
              <a:t>Classroom Environment</a:t>
            </a:r>
            <a:endParaRPr lang="en-US" b="1" dirty="0">
              <a:solidFill>
                <a:srgbClr val="00305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18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68" y="64533"/>
            <a:ext cx="8229600" cy="1143000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22344"/>
                </a:solidFill>
              </a:rPr>
              <a:t>Summer 2017: Session I</a:t>
            </a:r>
            <a:endParaRPr lang="en-US" b="1" dirty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28070" y="1771098"/>
            <a:ext cx="5028354" cy="4747446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22344"/>
                </a:solidFill>
              </a:rPr>
              <a:t>Topics in Management Science: Lean Six Sigma</a:t>
            </a:r>
            <a:endParaRPr lang="en-US" b="1" i="1" dirty="0" smtClean="0">
              <a:solidFill>
                <a:srgbClr val="022344"/>
              </a:solidFill>
            </a:endParaRPr>
          </a:p>
          <a:p>
            <a:r>
              <a:rPr lang="en-US" dirty="0" smtClean="0">
                <a:solidFill>
                  <a:srgbClr val="022344"/>
                </a:solidFill>
              </a:rPr>
              <a:t>Pat Hammett</a:t>
            </a:r>
          </a:p>
          <a:p>
            <a:pPr lvl="2"/>
            <a:r>
              <a:rPr lang="en-US" dirty="0" smtClean="0">
                <a:solidFill>
                  <a:srgbClr val="022344"/>
                </a:solidFill>
              </a:rPr>
              <a:t>University of Michigan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May 15-25, 2017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3 credit hours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1 travel weekend</a:t>
            </a:r>
          </a:p>
          <a:p>
            <a:endParaRPr lang="en-US" dirty="0" smtClean="0">
              <a:solidFill>
                <a:srgbClr val="022344"/>
              </a:solidFill>
            </a:endParaRPr>
          </a:p>
        </p:txBody>
      </p:sp>
      <p:pic>
        <p:nvPicPr>
          <p:cNvPr id="9" name="Picture 3" descr="M:\Marketing and Recruiting\Photo Library\Student Activities\ropes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59"/>
          <a:stretch/>
        </p:blipFill>
        <p:spPr bwMode="auto">
          <a:xfrm>
            <a:off x="-121039" y="1229154"/>
            <a:ext cx="4536021" cy="56473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rot="5400000">
            <a:off x="4529468" y="-3470713"/>
            <a:ext cx="209006" cy="9525161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07311" y="1190271"/>
            <a:ext cx="209006" cy="5851060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1654602" y="-1656659"/>
            <a:ext cx="209006" cy="5498457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99329" y="845619"/>
            <a:ext cx="209006" cy="6030077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6200000">
            <a:off x="1521250" y="-1999017"/>
            <a:ext cx="209006" cy="5765156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7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678"/>
            <a:ext cx="8229600" cy="1143000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22344"/>
                </a:solidFill>
              </a:rPr>
              <a:t>Daily Schedule</a:t>
            </a:r>
            <a:endParaRPr lang="en-US" b="1" dirty="0">
              <a:solidFill>
                <a:srgbClr val="0223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76808" y="1362541"/>
            <a:ext cx="4363357" cy="474744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22344"/>
                </a:solidFill>
              </a:rPr>
              <a:t>Breakfast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Morning class block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3 hours</a:t>
            </a:r>
            <a:endParaRPr lang="en-US" sz="2000" dirty="0">
              <a:solidFill>
                <a:srgbClr val="022344"/>
              </a:solidFill>
            </a:endParaRPr>
          </a:p>
          <a:p>
            <a:r>
              <a:rPr lang="en-US" sz="2800" dirty="0" smtClean="0">
                <a:solidFill>
                  <a:srgbClr val="022344"/>
                </a:solidFill>
              </a:rPr>
              <a:t>Lunch break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Afternoon class block</a:t>
            </a:r>
          </a:p>
          <a:p>
            <a:pPr lvl="2"/>
            <a:r>
              <a:rPr lang="en-US" sz="2000" dirty="0" smtClean="0">
                <a:solidFill>
                  <a:srgbClr val="022344"/>
                </a:solidFill>
              </a:rPr>
              <a:t>2 hours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Dinner</a:t>
            </a:r>
          </a:p>
          <a:p>
            <a:r>
              <a:rPr lang="en-US" sz="2800" dirty="0" smtClean="0">
                <a:solidFill>
                  <a:srgbClr val="022344"/>
                </a:solidFill>
              </a:rPr>
              <a:t>Evening campus activities &amp; homework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70090" y="-244444"/>
            <a:ext cx="214609" cy="7117805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5400000">
            <a:off x="4931595" y="-3635776"/>
            <a:ext cx="209006" cy="9525161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84700" y="-244444"/>
            <a:ext cx="209006" cy="7304137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 t="-1749" r="33157" b="14562"/>
          <a:stretch/>
        </p:blipFill>
        <p:spPr>
          <a:xfrm>
            <a:off x="-1262835" y="-618391"/>
            <a:ext cx="5644711" cy="747639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878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20270" y="1764154"/>
            <a:ext cx="4155015" cy="421268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22344"/>
                </a:solidFill>
              </a:rPr>
              <a:t>Etiquette seminar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Gourmet Italian dinner &amp; networking session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Wine appreciation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Pizza-making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Pasta-making</a:t>
            </a:r>
            <a:endParaRPr lang="en-US" dirty="0">
              <a:solidFill>
                <a:srgbClr val="02234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151482"/>
            <a:ext cx="7886700" cy="1325563"/>
          </a:xfrm>
          <a:prstGeom prst="rect">
            <a:avLst/>
          </a:prstGeom>
          <a:effectLst/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 smtClean="0">
                <a:solidFill>
                  <a:srgbClr val="003056"/>
                </a:solidFill>
                <a:latin typeface="+mn-lt"/>
              </a:rPr>
              <a:t>Cultural Activities</a:t>
            </a:r>
            <a:endParaRPr lang="en-US" b="1" dirty="0">
              <a:solidFill>
                <a:srgbClr val="003056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721"/>
          <a:stretch/>
        </p:blipFill>
        <p:spPr>
          <a:xfrm>
            <a:off x="-859421" y="0"/>
            <a:ext cx="4951588" cy="86161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305188" y="0"/>
            <a:ext cx="209006" cy="7532533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6641863" y="-1358316"/>
            <a:ext cx="209008" cy="530037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96182" y="0"/>
            <a:ext cx="209006" cy="7221893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BC35B-A44B-4119-B8DA-DE9E3DFADA2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STUDY ABROAD IN ITALY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19431" y="2097660"/>
            <a:ext cx="4532617" cy="324598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22344"/>
                </a:solidFill>
              </a:rPr>
              <a:t>Before and after session(s)</a:t>
            </a:r>
          </a:p>
          <a:p>
            <a:r>
              <a:rPr lang="en-US" dirty="0" smtClean="0">
                <a:solidFill>
                  <a:srgbClr val="022344"/>
                </a:solidFill>
              </a:rPr>
              <a:t>1 weekend per session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21" y="-134047"/>
            <a:ext cx="3600637" cy="2700478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151482"/>
            <a:ext cx="7886700" cy="1325563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003056"/>
                </a:solidFill>
                <a:latin typeface="+mn-lt"/>
              </a:rPr>
              <a:t>Travel</a:t>
            </a:r>
            <a:endParaRPr lang="en-US" b="1" dirty="0">
              <a:solidFill>
                <a:srgbClr val="003056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2" y="2397858"/>
            <a:ext cx="3764975" cy="50199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3488112" y="0"/>
            <a:ext cx="209006" cy="7217442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05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6337829" y="-1662352"/>
            <a:ext cx="209006" cy="5908440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80829" y="-31786"/>
            <a:ext cx="209006" cy="7217442"/>
          </a:xfrm>
          <a:prstGeom prst="rect">
            <a:avLst/>
          </a:pr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1285408" y="386486"/>
            <a:ext cx="209006" cy="4214501"/>
          </a:xfrm>
          <a:prstGeom prst="rect">
            <a:avLst/>
          </a:prstGeom>
          <a:solidFill>
            <a:srgbClr val="9395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3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10456</TotalTime>
  <Words>393</Words>
  <Application>Microsoft Office PowerPoint</Application>
  <PresentationFormat>On-screen Show (4:3)</PresentationFormat>
  <Paragraphs>120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Classroom Environment</vt:lpstr>
      <vt:lpstr>Summer 2017: Session I</vt:lpstr>
      <vt:lpstr>Daily Schedule</vt:lpstr>
      <vt:lpstr>PowerPoint Presentation</vt:lpstr>
      <vt:lpstr>Travel</vt:lpstr>
      <vt:lpstr>What does it cost?</vt:lpstr>
      <vt:lpstr>Financial Aid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km</dc:creator>
  <cp:lastModifiedBy>Unkrich, Brandelle M S</cp:lastModifiedBy>
  <cp:revision>915</cp:revision>
  <cp:lastPrinted>2014-04-29T03:23:52Z</cp:lastPrinted>
  <dcterms:created xsi:type="dcterms:W3CDTF">2015-02-20T20:10:44Z</dcterms:created>
  <dcterms:modified xsi:type="dcterms:W3CDTF">2017-02-23T17:54:29Z</dcterms:modified>
</cp:coreProperties>
</file>