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680" r:id="rId2"/>
    <p:sldId id="681" r:id="rId3"/>
    <p:sldId id="682" r:id="rId4"/>
    <p:sldId id="685" r:id="rId5"/>
    <p:sldId id="684" r:id="rId6"/>
    <p:sldId id="683" r:id="rId7"/>
    <p:sldId id="686" r:id="rId8"/>
    <p:sldId id="688" r:id="rId9"/>
    <p:sldId id="687" r:id="rId10"/>
    <p:sldId id="690" r:id="rId11"/>
    <p:sldId id="689" r:id="rId12"/>
    <p:sldId id="693" r:id="rId13"/>
    <p:sldId id="692" r:id="rId14"/>
    <p:sldId id="691" r:id="rId15"/>
    <p:sldId id="40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inda Pradarelli" initials="MP" lastIdx="1" clrIdx="0"/>
  <p:cmAuthor id="1" name="k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344"/>
    <a:srgbClr val="F7A800"/>
    <a:srgbClr val="B80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4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EC440-91C8-A049-AE99-1A73B31ACC4A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8433A-28D8-CC4C-9DD4-CBC3BDE0B3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1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5378-61EB-8F4D-B6B6-CFBDF9F1FC45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81DE3-D6B4-8A41-9C79-923B94BE1E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57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81DE3-D6B4-8A41-9C79-923B94BE1E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EDE1-41FE-4526-9C25-D2686D3188E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3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mba_title_slide_template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" y="-165099"/>
            <a:ext cx="9290049" cy="707813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2400" y="2441162"/>
            <a:ext cx="7257773" cy="1140238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3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>
            <a:scene3d>
              <a:camera prst="orthographicFront"/>
              <a:lightRig rig="soft" dir="t"/>
            </a:scene3d>
            <a:sp3d prstMaterial="softEdge"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58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66100" y="6387042"/>
            <a:ext cx="6578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6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66100" y="6387042"/>
            <a:ext cx="6578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66100" y="6387042"/>
            <a:ext cx="6578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mba_body_slide_template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5" y="-177799"/>
            <a:ext cx="9267825" cy="7061200"/>
          </a:xfrm>
          <a:prstGeom prst="rect">
            <a:avLst/>
          </a:prstGeom>
        </p:spPr>
      </p:pic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204200" y="6399742"/>
            <a:ext cx="6197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8"/>
          <p:cNvSpPr>
            <a:spLocks noGrp="1"/>
          </p:cNvSpPr>
          <p:nvPr>
            <p:ph type="title"/>
          </p:nvPr>
        </p:nvSpPr>
        <p:spPr>
          <a:xfrm>
            <a:off x="457200" y="276370"/>
            <a:ext cx="8382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3060"/>
            <a:ext cx="83820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024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mbaitaly.com/" TargetMode="External"/><Relationship Id="rId2" Type="http://schemas.openxmlformats.org/officeDocument/2006/relationships/hyperlink" Target="http://cimbaitaly.com/cimba-your-universit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cimbaitaly.com/" TargetMode="External"/><Relationship Id="rId7" Type="http://schemas.openxmlformats.org/officeDocument/2006/relationships/image" Target="../media/image37.png"/><Relationship Id="rId2" Type="http://schemas.openxmlformats.org/officeDocument/2006/relationships/hyperlink" Target="mailto:studyabroad@cimbaitaly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41338" y="5963553"/>
            <a:ext cx="8229600" cy="999881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4400" dirty="0" smtClean="0"/>
              <a:t>www.cimbaitaly.com</a:t>
            </a:r>
            <a:br>
              <a:rPr lang="en-US" sz="4400" dirty="0" smtClean="0"/>
            </a:b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4" b="13113"/>
          <a:stretch/>
        </p:blipFill>
        <p:spPr>
          <a:xfrm>
            <a:off x="2022559" y="1676333"/>
            <a:ext cx="4887356" cy="427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72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COMMON TRAVEL DESTINATIONS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461" y="1652969"/>
            <a:ext cx="2879551" cy="2914022"/>
          </a:xfrm>
        </p:spPr>
        <p:txBody>
          <a:bodyPr numCol="2"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Rome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Florence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Venice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Milan</a:t>
            </a:r>
          </a:p>
          <a:p>
            <a:pPr marL="0" indent="0" algn="ctr">
              <a:buNone/>
            </a:pPr>
            <a:r>
              <a:rPr lang="en-US" sz="2000" dirty="0" err="1" smtClean="0">
                <a:solidFill>
                  <a:srgbClr val="022344"/>
                </a:solidFill>
              </a:rPr>
              <a:t>Triests</a:t>
            </a:r>
            <a:endParaRPr lang="en-US" sz="2000" dirty="0" smtClean="0">
              <a:solidFill>
                <a:srgbClr val="022344"/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Verona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Bologna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Pisa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Siena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Cinque Terre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Capri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Padua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Sorrento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Capri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Palermo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Naples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18515" y="1663051"/>
            <a:ext cx="3366754" cy="2868823"/>
          </a:xfrm>
          <a:prstGeom prst="rect">
            <a:avLst/>
          </a:prstGeom>
        </p:spPr>
        <p:txBody>
          <a:bodyPr vert="horz" numCol="2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France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United Kingdom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Ireland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Czech Republic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Belgium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Denmark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Germany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Switzerland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Slovenia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Greece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Portugal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Spain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Hungary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Austria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Norway</a:t>
            </a:r>
          </a:p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22344"/>
                </a:solidFill>
              </a:rPr>
              <a:t>Turkey</a:t>
            </a:r>
            <a:endParaRPr lang="en-US" sz="2000" dirty="0">
              <a:solidFill>
                <a:srgbClr val="02234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0046" y="1139920"/>
            <a:ext cx="132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22344"/>
                </a:solidFill>
              </a:rPr>
              <a:t>ITALY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9932" y="1139920"/>
            <a:ext cx="146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22344"/>
                </a:solidFill>
              </a:rPr>
              <a:t>EUROPE</a:t>
            </a:r>
            <a:endParaRPr lang="en-US" sz="2800" u="sng" dirty="0">
              <a:solidFill>
                <a:srgbClr val="022344"/>
              </a:solidFill>
            </a:endParaRPr>
          </a:p>
        </p:txBody>
      </p:sp>
      <p:pic>
        <p:nvPicPr>
          <p:cNvPr id="9" name="Picture 2" descr="C:\Users\sfairbanks\Pictures\CIMBA Pictures\IMG_1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2" y="4569276"/>
            <a:ext cx="1560286" cy="156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Users\sfairbanks\Pictures\CIMBA Pictures\IMG_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45" y="4570023"/>
            <a:ext cx="1559539" cy="155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M:\Marketing and Recruiting\Photo Library\Instagram Photos\Bell Tower, Pragu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4878" r="5361" b="3889"/>
          <a:stretch/>
        </p:blipFill>
        <p:spPr bwMode="auto">
          <a:xfrm>
            <a:off x="3645415" y="4570023"/>
            <a:ext cx="1512539" cy="155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M:\CUIS\Share\Marketing and Recruiting\Photo Library\Travel\Trieste Trip\DSC_838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/>
          <a:stretch/>
        </p:blipFill>
        <p:spPr bwMode="auto">
          <a:xfrm>
            <a:off x="5345725" y="4572450"/>
            <a:ext cx="1688123" cy="155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M:\CUIS\Share\Marketing and Recruiting\Photo Library\Travel\Rome\Colosseum 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8676"/>
          <a:stretch/>
        </p:blipFill>
        <p:spPr bwMode="auto">
          <a:xfrm>
            <a:off x="7231603" y="4551970"/>
            <a:ext cx="1708226" cy="1584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M:\Marketing and Recruiting\Photo Library\Instagram Photos\Bell Tower, Pragu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4878" r="5361" b="3889"/>
          <a:stretch/>
        </p:blipFill>
        <p:spPr bwMode="auto">
          <a:xfrm>
            <a:off x="3645414" y="4570023"/>
            <a:ext cx="1512539" cy="155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M:\CUIS\Share\Marketing and Recruiting\Photo Library\Travel\Trieste Trip\DSC_838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/>
          <a:stretch/>
        </p:blipFill>
        <p:spPr bwMode="auto">
          <a:xfrm>
            <a:off x="5345724" y="4572450"/>
            <a:ext cx="1688123" cy="155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3" descr="M:\CUIS\Share\Marketing and Recruiting\Photo Library\Travel\Rome\Colosseum 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8676"/>
          <a:stretch/>
        </p:blipFill>
        <p:spPr bwMode="auto">
          <a:xfrm>
            <a:off x="7231602" y="4551970"/>
            <a:ext cx="1708226" cy="1584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42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UPCOMING PROGRAMS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16678"/>
            <a:ext cx="8229600" cy="48927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Fall 2015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September 14 – December 5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Suggested application date: April 15</a:t>
            </a:r>
          </a:p>
          <a:p>
            <a:pPr lvl="2"/>
            <a:r>
              <a:rPr lang="en-US" sz="2000" b="1" dirty="0" smtClean="0">
                <a:solidFill>
                  <a:srgbClr val="022344"/>
                </a:solidFill>
              </a:rPr>
              <a:t>All-inclusive tuition </a:t>
            </a:r>
            <a:r>
              <a:rPr lang="en-US" sz="2000" dirty="0" smtClean="0">
                <a:solidFill>
                  <a:srgbClr val="022344"/>
                </a:solidFill>
              </a:rPr>
              <a:t>cost: $6,385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Spring 2016</a:t>
            </a:r>
          </a:p>
          <a:p>
            <a:pPr lvl="2"/>
            <a:r>
              <a:rPr lang="en-US" sz="2000" dirty="0">
                <a:solidFill>
                  <a:srgbClr val="022344"/>
                </a:solidFill>
              </a:rPr>
              <a:t>January 18 – April 8</a:t>
            </a:r>
          </a:p>
          <a:p>
            <a:pPr lvl="2"/>
            <a:r>
              <a:rPr lang="en-US" sz="2000" dirty="0">
                <a:solidFill>
                  <a:srgbClr val="022344"/>
                </a:solidFill>
              </a:rPr>
              <a:t>Suggested application date: October 15</a:t>
            </a:r>
          </a:p>
          <a:p>
            <a:pPr lvl="2"/>
            <a:r>
              <a:rPr lang="en-US" sz="2000" dirty="0">
                <a:solidFill>
                  <a:srgbClr val="022344"/>
                </a:solidFill>
              </a:rPr>
              <a:t>All-inclusive tuition cost: TBA</a:t>
            </a:r>
          </a:p>
          <a:p>
            <a:pPr marL="914400" lvl="2" indent="0">
              <a:buNone/>
            </a:pPr>
            <a:r>
              <a:rPr lang="en-US" sz="2000" dirty="0">
                <a:solidFill>
                  <a:srgbClr val="022344"/>
                </a:solidFill>
              </a:rPr>
              <a:t>	(Spring 2015 cost: $16,915</a:t>
            </a:r>
            <a:r>
              <a:rPr lang="en-US" sz="2000" dirty="0" smtClean="0">
                <a:solidFill>
                  <a:srgbClr val="022344"/>
                </a:solidFill>
              </a:rPr>
              <a:t>)</a:t>
            </a:r>
            <a:endParaRPr lang="en-US" dirty="0" smtClean="0">
              <a:solidFill>
                <a:srgbClr val="022344"/>
              </a:solidFill>
            </a:endParaRPr>
          </a:p>
          <a:p>
            <a:r>
              <a:rPr lang="en-US" sz="2400" b="1" dirty="0" smtClean="0">
                <a:solidFill>
                  <a:srgbClr val="022344"/>
                </a:solidFill>
              </a:rPr>
              <a:t>Tuition includes</a:t>
            </a:r>
            <a:r>
              <a:rPr lang="en-US" sz="2400" dirty="0" smtClean="0">
                <a:solidFill>
                  <a:srgbClr val="022344"/>
                </a:solidFill>
              </a:rPr>
              <a:t>: academics, dorm room, meal plan, textbooks, </a:t>
            </a:r>
            <a:r>
              <a:rPr lang="en-US" sz="2400" dirty="0" err="1" smtClean="0">
                <a:solidFill>
                  <a:srgbClr val="022344"/>
                </a:solidFill>
              </a:rPr>
              <a:t>wifi</a:t>
            </a:r>
            <a:r>
              <a:rPr lang="en-US" sz="2400" dirty="0" smtClean="0">
                <a:solidFill>
                  <a:srgbClr val="022344"/>
                </a:solidFill>
              </a:rPr>
              <a:t>, towels &amp; linens, laundry, company tours</a:t>
            </a:r>
          </a:p>
          <a:p>
            <a:pPr marL="914400" lvl="2" indent="0">
              <a:buNone/>
            </a:pPr>
            <a:endParaRPr lang="en-US" sz="2000" dirty="0" smtClean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6" name="Picture 2" descr="M:\CUIS\Share\Marketing and Recruiting\Photo Library\Travel\Venice\CIMBA Travel Venice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3" y="1387499"/>
            <a:ext cx="2299267" cy="306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0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FINANCIAL AID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16678"/>
            <a:ext cx="486577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Using federal financial aid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Set up direct deposit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CIMBA financial awards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Need &amp; merit-based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Resident assistant stipend 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Blog ambassador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Social media team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Legacy award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Home university study abroad scholarships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Payment plans available</a:t>
            </a:r>
          </a:p>
          <a:p>
            <a:pPr marL="914400" lvl="2" indent="0">
              <a:buNone/>
            </a:pPr>
            <a:endParaRPr lang="en-US" sz="1600" dirty="0" smtClean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816" y="1216678"/>
            <a:ext cx="3537143" cy="436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94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APPLICATION PROCESS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065126"/>
            <a:ext cx="8229600" cy="49940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800" b="1" i="1" dirty="0" smtClean="0">
                <a:solidFill>
                  <a:srgbClr val="022344"/>
                </a:solidFill>
              </a:rPr>
              <a:t>Check with home university for specific procedures</a:t>
            </a:r>
          </a:p>
          <a:p>
            <a:pPr marL="0" indent="0" algn="ctr">
              <a:buNone/>
            </a:pPr>
            <a:r>
              <a:rPr lang="en-US" sz="1800" i="1" dirty="0" smtClean="0">
                <a:solidFill>
                  <a:srgbClr val="022344"/>
                </a:solidFill>
                <a:hlinkClick r:id="rId2"/>
              </a:rPr>
              <a:t>(CIMBA &amp; Your University page)</a:t>
            </a:r>
            <a:endParaRPr lang="en-US" sz="1800" i="1" dirty="0" smtClean="0">
              <a:solidFill>
                <a:srgbClr val="022344"/>
              </a:solidFill>
            </a:endParaRPr>
          </a:p>
          <a:p>
            <a:r>
              <a:rPr lang="en-US" sz="2800" dirty="0" smtClean="0">
                <a:solidFill>
                  <a:srgbClr val="022344"/>
                </a:solidFill>
              </a:rPr>
              <a:t>Online application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  <a:hlinkClick r:id="rId3"/>
              </a:rPr>
              <a:t>www.cimbaitaly.com</a:t>
            </a:r>
            <a:endParaRPr lang="en-US" sz="1800" dirty="0">
              <a:solidFill>
                <a:srgbClr val="022344"/>
              </a:solidFill>
            </a:endParaRPr>
          </a:p>
          <a:p>
            <a:pPr lvl="2"/>
            <a:r>
              <a:rPr lang="en-US" sz="1800" dirty="0">
                <a:solidFill>
                  <a:srgbClr val="022344"/>
                </a:solidFill>
              </a:rPr>
              <a:t>Resume</a:t>
            </a:r>
          </a:p>
          <a:p>
            <a:pPr lvl="2"/>
            <a:r>
              <a:rPr lang="en-US" sz="1800" dirty="0">
                <a:solidFill>
                  <a:srgbClr val="022344"/>
                </a:solidFill>
              </a:rPr>
              <a:t>Short personal </a:t>
            </a:r>
            <a:r>
              <a:rPr lang="en-US" sz="1800" dirty="0" smtClean="0">
                <a:solidFill>
                  <a:srgbClr val="022344"/>
                </a:solidFill>
              </a:rPr>
              <a:t>essay</a:t>
            </a:r>
            <a:endParaRPr lang="en-US" sz="2800" dirty="0" smtClean="0">
              <a:solidFill>
                <a:srgbClr val="022344"/>
              </a:solidFill>
            </a:endParaRPr>
          </a:p>
          <a:p>
            <a:r>
              <a:rPr lang="en-US" sz="2800" dirty="0" smtClean="0">
                <a:solidFill>
                  <a:srgbClr val="022344"/>
                </a:solidFill>
              </a:rPr>
              <a:t>Forms &amp; Fees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Non-</a:t>
            </a:r>
            <a:r>
              <a:rPr lang="en-US" sz="1800" dirty="0" err="1" smtClean="0">
                <a:solidFill>
                  <a:srgbClr val="022344"/>
                </a:solidFill>
              </a:rPr>
              <a:t>UIowa</a:t>
            </a:r>
            <a:r>
              <a:rPr lang="en-US" sz="1800" dirty="0" smtClean="0">
                <a:solidFill>
                  <a:srgbClr val="022344"/>
                </a:solidFill>
              </a:rPr>
              <a:t> students: $40 application fee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Non-</a:t>
            </a:r>
            <a:r>
              <a:rPr lang="en-US" sz="1800" dirty="0" err="1" smtClean="0">
                <a:solidFill>
                  <a:srgbClr val="022344"/>
                </a:solidFill>
              </a:rPr>
              <a:t>Uiowa</a:t>
            </a:r>
            <a:r>
              <a:rPr lang="en-US" sz="1800" dirty="0" smtClean="0">
                <a:solidFill>
                  <a:srgbClr val="022344"/>
                </a:solidFill>
              </a:rPr>
              <a:t> students: send transcript to </a:t>
            </a:r>
            <a:r>
              <a:rPr lang="en-US" sz="1800" dirty="0" err="1" smtClean="0">
                <a:solidFill>
                  <a:srgbClr val="022344"/>
                </a:solidFill>
              </a:rPr>
              <a:t>Uiowa</a:t>
            </a:r>
            <a:endParaRPr lang="en-US" sz="1800" dirty="0" smtClean="0">
              <a:solidFill>
                <a:srgbClr val="022344"/>
              </a:solidFill>
            </a:endParaRP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$500 acceptance fee/deposit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Home university study abroad fee?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Meet with home university advisor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Course equivalencies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Do you need to meet with your home universities study abroad office?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0129" y="1726946"/>
            <a:ext cx="2249007" cy="168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0128" y="3571370"/>
            <a:ext cx="2249007" cy="168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0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QUESTIONS?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78" y="4551693"/>
            <a:ext cx="4062795" cy="1306495"/>
          </a:xfrm>
        </p:spPr>
        <p:txBody>
          <a:bodyPr numCol="1"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  <a:hlinkClick r:id="rId2"/>
              </a:rPr>
              <a:t>studyabroad@cimbaitaly.com</a:t>
            </a:r>
            <a:endParaRPr lang="en-US" sz="2400" dirty="0" smtClean="0">
              <a:solidFill>
                <a:srgbClr val="022344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P: 319-335-0920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Apply today!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1108" y="1105318"/>
            <a:ext cx="772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22344"/>
                </a:solidFill>
              </a:rPr>
              <a:t>Learn more </a:t>
            </a:r>
            <a:r>
              <a:rPr lang="en-US" sz="2800" dirty="0">
                <a:solidFill>
                  <a:srgbClr val="022344"/>
                </a:solidFill>
              </a:rPr>
              <a:t>at </a:t>
            </a:r>
            <a:r>
              <a:rPr lang="en-US" sz="2800" dirty="0">
                <a:solidFill>
                  <a:srgbClr val="022344"/>
                </a:solidFill>
                <a:hlinkClick r:id="rId3"/>
              </a:rPr>
              <a:t>www.cimbaitaly.com</a:t>
            </a:r>
            <a:r>
              <a:rPr lang="en-US" sz="2800" dirty="0" smtClean="0">
                <a:solidFill>
                  <a:srgbClr val="022344"/>
                </a:solidFill>
              </a:rPr>
              <a:t>!</a:t>
            </a:r>
            <a:endParaRPr lang="en-US" sz="2800" dirty="0">
              <a:solidFill>
                <a:srgbClr val="022344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866900"/>
            <a:ext cx="31242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398" y="1881970"/>
            <a:ext cx="3505201" cy="232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1" name="Group 10"/>
          <p:cNvGrpSpPr/>
          <p:nvPr/>
        </p:nvGrpSpPr>
        <p:grpSpPr>
          <a:xfrm>
            <a:off x="4533227" y="5073656"/>
            <a:ext cx="4122883" cy="864649"/>
            <a:chOff x="4563917" y="4921469"/>
            <a:chExt cx="5421460" cy="1136986"/>
          </a:xfrm>
        </p:grpSpPr>
        <p:pic>
          <p:nvPicPr>
            <p:cNvPr id="5126" name="Picture 6" descr="M:\CUIS\Share\Marketing and Recruiting\Marketing\Online Marketing\Social Media\Icons and Graphics\Twitter-ic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7015" y="4921469"/>
              <a:ext cx="1136986" cy="1136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563917" y="4921469"/>
              <a:ext cx="5421460" cy="1095041"/>
              <a:chOff x="4563917" y="4921469"/>
              <a:chExt cx="5421460" cy="1095041"/>
            </a:xfrm>
          </p:grpSpPr>
          <p:pic>
            <p:nvPicPr>
              <p:cNvPr id="5123" name="Picture 3" descr="M:\CUIS\Share\Marketing and Recruiting\Marketing\Online Marketing\Social Media\Icons and Graphics\Facebook_Png_01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3917" y="4963414"/>
                <a:ext cx="1032315" cy="1032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M:\CUIS\Share\Marketing and Recruiting\Marketing\Online Marketing\Social Media\Icons and Graphics\Instagram_Icon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5927" y="4963413"/>
                <a:ext cx="1032316" cy="103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7" name="Picture 7" descr="M:\CUIS\Share\Marketing and Recruiting\Marketing\Online Marketing\Social Media\Icons and Graphics\youtube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8" t="9532" r="5292" b="4522"/>
              <a:stretch/>
            </p:blipFill>
            <p:spPr bwMode="auto">
              <a:xfrm>
                <a:off x="7814157" y="4941107"/>
                <a:ext cx="1082572" cy="1075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9" name="Picture 9" descr="https://lh3.googleusercontent.com/-1E1SblQecPE/T6rTwMWkfWI/AAAAAAAAOxM/cOm8POgh7FI/s454/rss-orange-radar-bar-chicklet-icon.png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6729" y="4921469"/>
                <a:ext cx="1088648" cy="1074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5039591" y="4541776"/>
            <a:ext cx="304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22344"/>
                </a:solidFill>
              </a:rPr>
              <a:t>Join the </a:t>
            </a:r>
            <a:r>
              <a:rPr lang="en-US" sz="2400" b="1" dirty="0" smtClean="0">
                <a:solidFill>
                  <a:srgbClr val="022344"/>
                </a:solidFill>
              </a:rPr>
              <a:t>conversation!</a:t>
            </a:r>
            <a:endParaRPr lang="en-US" sz="2400" b="1" dirty="0">
              <a:solidFill>
                <a:srgbClr val="0223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imba_title_slide_templat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" y="-165099"/>
            <a:ext cx="9290049" cy="7078132"/>
          </a:xfrm>
          <a:prstGeom prst="rect">
            <a:avLst/>
          </a:prstGeom>
        </p:spPr>
      </p:pic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381000" y="1295400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016418"/>
            <a:ext cx="9144000" cy="3135247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/>
              <a:t>THANK YOU!</a:t>
            </a:r>
          </a:p>
          <a:p>
            <a:pPr algn="ctr"/>
            <a:endParaRPr lang="en-US" sz="2400" i="1" dirty="0" smtClean="0"/>
          </a:p>
          <a:p>
            <a:pPr algn="ctr"/>
            <a:endParaRPr lang="en-US" sz="2400" i="1" dirty="0"/>
          </a:p>
          <a:p>
            <a:pPr algn="ctr"/>
            <a:endParaRPr lang="en-US" sz="2400" i="1" dirty="0" smtClean="0"/>
          </a:p>
          <a:p>
            <a:pPr algn="ctr"/>
            <a:endParaRPr lang="en-US" sz="2400" i="1" dirty="0" smtClean="0"/>
          </a:p>
          <a:p>
            <a:pPr algn="ctr"/>
            <a:r>
              <a:rPr lang="en-US" sz="1800" dirty="0" smtClean="0"/>
              <a:t>For more information check out our new website at: </a:t>
            </a:r>
            <a:r>
              <a:rPr lang="en-US" sz="1800" b="1" dirty="0" err="1" smtClean="0"/>
              <a:t>www.cimbaitaly.com</a:t>
            </a:r>
            <a:endParaRPr lang="en-US" sz="1800" b="1" dirty="0"/>
          </a:p>
        </p:txBody>
      </p:sp>
      <p:sp>
        <p:nvSpPr>
          <p:cNvPr id="18" name="Footer Placeholder 1"/>
          <p:cNvSpPr txBox="1">
            <a:spLocks/>
          </p:cNvSpPr>
          <p:nvPr/>
        </p:nvSpPr>
        <p:spPr>
          <a:xfrm>
            <a:off x="5486400" y="515692"/>
            <a:ext cx="3352800" cy="365125"/>
          </a:xfrm>
          <a:prstGeom prst="rect">
            <a:avLst/>
          </a:prstGeom>
        </p:spPr>
        <p:txBody>
          <a:bodyPr vert="horz" anchor="ctr"/>
          <a:lstStyle>
            <a:defPPr>
              <a:defRPr lang="en-US"/>
            </a:defPPr>
            <a:lvl1pPr marL="0" algn="r" defTabSz="457200" rtl="0" eaLnBrk="1" latinLnBrk="0" hangingPunct="1">
              <a:defRPr kumimoji="0"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22344"/>
                </a:solidFill>
              </a:rPr>
              <a:t>March 2015</a:t>
            </a:r>
            <a:endParaRPr lang="en-US" sz="1200" dirty="0">
              <a:solidFill>
                <a:srgbClr val="02234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WHAT IS CIMBA?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1667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22344"/>
                </a:solidFill>
              </a:rPr>
              <a:t>Business, leadership, &amp; personal development</a:t>
            </a:r>
          </a:p>
          <a:p>
            <a:r>
              <a:rPr lang="en-US" sz="2400" b="1" dirty="0" smtClean="0">
                <a:solidFill>
                  <a:srgbClr val="022344"/>
                </a:solidFill>
              </a:rPr>
              <a:t>Extensive travel </a:t>
            </a:r>
            <a:r>
              <a:rPr lang="en-US" sz="2400" dirty="0" smtClean="0">
                <a:solidFill>
                  <a:srgbClr val="022344"/>
                </a:solidFill>
              </a:rPr>
              <a:t>opportunities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Company tours &amp; </a:t>
            </a:r>
            <a:r>
              <a:rPr lang="en-US" sz="2400" b="1" dirty="0" smtClean="0">
                <a:solidFill>
                  <a:srgbClr val="022344"/>
                </a:solidFill>
              </a:rPr>
              <a:t>networking</a:t>
            </a:r>
          </a:p>
          <a:p>
            <a:r>
              <a:rPr lang="en-US" sz="2400" b="1" dirty="0" smtClean="0">
                <a:solidFill>
                  <a:srgbClr val="022344"/>
                </a:solidFill>
              </a:rPr>
              <a:t>Small &amp; personal </a:t>
            </a:r>
            <a:r>
              <a:rPr lang="en-US" sz="2400" dirty="0" smtClean="0">
                <a:solidFill>
                  <a:srgbClr val="022344"/>
                </a:solidFill>
              </a:rPr>
              <a:t>by design</a:t>
            </a:r>
          </a:p>
          <a:p>
            <a:endParaRPr lang="en-US" sz="2400" dirty="0" smtClean="0">
              <a:solidFill>
                <a:srgbClr val="022344"/>
              </a:solidFill>
            </a:endParaRPr>
          </a:p>
          <a:p>
            <a:r>
              <a:rPr lang="en-US" sz="2400" dirty="0" smtClean="0">
                <a:solidFill>
                  <a:srgbClr val="022344"/>
                </a:solidFill>
              </a:rPr>
              <a:t>Undergraduate, graduate, &amp; MBA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Coursework in: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22344"/>
                </a:solidFill>
              </a:rPr>
              <a:t>• </a:t>
            </a:r>
            <a:r>
              <a:rPr lang="en-US" dirty="0" smtClean="0">
                <a:solidFill>
                  <a:srgbClr val="022344"/>
                </a:solidFill>
              </a:rPr>
              <a:t>Business			• Communications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22344"/>
                </a:solidFill>
              </a:rPr>
              <a:t>• </a:t>
            </a:r>
            <a:r>
              <a:rPr lang="en-US" dirty="0" smtClean="0">
                <a:solidFill>
                  <a:srgbClr val="022344"/>
                </a:solidFill>
              </a:rPr>
              <a:t>Leadership		• Engineering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022344"/>
                </a:solidFill>
              </a:rPr>
              <a:t>• </a:t>
            </a:r>
            <a:r>
              <a:rPr lang="en-US" dirty="0" smtClean="0">
                <a:solidFill>
                  <a:srgbClr val="022344"/>
                </a:solidFill>
              </a:rPr>
              <a:t>Italian Language &amp; Culture</a:t>
            </a:r>
          </a:p>
          <a:p>
            <a:endParaRPr lang="en-US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94" y="3438353"/>
            <a:ext cx="2686880" cy="2073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10633"/>
          <a:stretch/>
        </p:blipFill>
        <p:spPr>
          <a:xfrm>
            <a:off x="5534187" y="1836347"/>
            <a:ext cx="2193181" cy="190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6132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WHERE IS CIMBA?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95248"/>
            <a:ext cx="5026548" cy="457845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22344"/>
                </a:solidFill>
              </a:rPr>
              <a:t>Paderno</a:t>
            </a:r>
            <a:r>
              <a:rPr lang="en-US" dirty="0" smtClean="0">
                <a:solidFill>
                  <a:srgbClr val="022344"/>
                </a:solidFill>
              </a:rPr>
              <a:t> del Grappa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One </a:t>
            </a:r>
            <a:r>
              <a:rPr lang="en-US" dirty="0">
                <a:solidFill>
                  <a:srgbClr val="022344"/>
                </a:solidFill>
              </a:rPr>
              <a:t>hour from Venice</a:t>
            </a:r>
          </a:p>
          <a:p>
            <a:pPr lvl="2"/>
            <a:r>
              <a:rPr lang="en-US" b="1" dirty="0">
                <a:solidFill>
                  <a:srgbClr val="022344"/>
                </a:solidFill>
              </a:rPr>
              <a:t>Authentic</a:t>
            </a:r>
            <a:r>
              <a:rPr lang="en-US" dirty="0">
                <a:solidFill>
                  <a:srgbClr val="022344"/>
                </a:solidFill>
              </a:rPr>
              <a:t> small Italian </a:t>
            </a:r>
            <a:r>
              <a:rPr lang="en-US" dirty="0" smtClean="0">
                <a:solidFill>
                  <a:srgbClr val="022344"/>
                </a:solidFill>
              </a:rPr>
              <a:t>town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Veneto region</a:t>
            </a:r>
          </a:p>
          <a:p>
            <a:pPr lvl="2"/>
            <a:r>
              <a:rPr lang="en-US" dirty="0">
                <a:solidFill>
                  <a:srgbClr val="022344"/>
                </a:solidFill>
              </a:rPr>
              <a:t>Base of the Italian Alps</a:t>
            </a:r>
          </a:p>
          <a:p>
            <a:pPr lvl="2"/>
            <a:r>
              <a:rPr lang="en-US" b="1" dirty="0" smtClean="0">
                <a:solidFill>
                  <a:srgbClr val="022344"/>
                </a:solidFill>
              </a:rPr>
              <a:t>Epicenter of Italian commerce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Cities: Verona, Padua, Venice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Companies: Benetton, </a:t>
            </a:r>
            <a:r>
              <a:rPr lang="en-US" dirty="0" err="1" smtClean="0">
                <a:solidFill>
                  <a:srgbClr val="022344"/>
                </a:solidFill>
              </a:rPr>
              <a:t>Northface</a:t>
            </a:r>
            <a:r>
              <a:rPr lang="en-US" dirty="0" smtClean="0">
                <a:solidFill>
                  <a:srgbClr val="022344"/>
                </a:solidFill>
              </a:rPr>
              <a:t>, </a:t>
            </a:r>
            <a:r>
              <a:rPr lang="en-US" dirty="0" err="1" smtClean="0">
                <a:solidFill>
                  <a:srgbClr val="022344"/>
                </a:solidFill>
              </a:rPr>
              <a:t>Tecnica</a:t>
            </a:r>
            <a:r>
              <a:rPr lang="en-US" dirty="0" smtClean="0">
                <a:solidFill>
                  <a:srgbClr val="022344"/>
                </a:solidFill>
              </a:rPr>
              <a:t>, more</a:t>
            </a:r>
          </a:p>
          <a:p>
            <a:pPr marL="914400" lvl="2" indent="0">
              <a:buNone/>
            </a:pPr>
            <a:endParaRPr lang="en-US" dirty="0" smtClean="0">
              <a:solidFill>
                <a:srgbClr val="022344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19542" y="1905574"/>
            <a:ext cx="732605" cy="854110"/>
            <a:chOff x="5742213" y="1216678"/>
            <a:chExt cx="2671823" cy="31149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213" y="1216678"/>
              <a:ext cx="2671823" cy="3114954"/>
            </a:xfrm>
            <a:prstGeom prst="rect">
              <a:avLst/>
            </a:prstGeom>
          </p:spPr>
        </p:pic>
        <p:sp>
          <p:nvSpPr>
            <p:cNvPr id="10" name="5-Point Star 9"/>
            <p:cNvSpPr/>
            <p:nvPr/>
          </p:nvSpPr>
          <p:spPr>
            <a:xfrm>
              <a:off x="6752499" y="1527356"/>
              <a:ext cx="335782" cy="335782"/>
            </a:xfrm>
            <a:prstGeom prst="star5">
              <a:avLst/>
            </a:prstGeom>
            <a:solidFill>
              <a:srgbClr val="F7A8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1332351"/>
            <a:ext cx="3298648" cy="4398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235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WHERE WILL YOU BE LIVING?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16678"/>
            <a:ext cx="8229600" cy="4711849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22344"/>
                </a:solidFill>
              </a:rPr>
              <a:t>Istituto</a:t>
            </a:r>
            <a:r>
              <a:rPr lang="en-US" b="1" dirty="0" smtClean="0">
                <a:solidFill>
                  <a:srgbClr val="022344"/>
                </a:solidFill>
              </a:rPr>
              <a:t> </a:t>
            </a:r>
            <a:r>
              <a:rPr lang="en-US" b="1" dirty="0" err="1" smtClean="0">
                <a:solidFill>
                  <a:srgbClr val="022344"/>
                </a:solidFill>
              </a:rPr>
              <a:t>Filippin</a:t>
            </a:r>
            <a:r>
              <a:rPr lang="en-US" b="1" dirty="0" smtClean="0">
                <a:solidFill>
                  <a:srgbClr val="022344"/>
                </a:solidFill>
              </a:rPr>
              <a:t> </a:t>
            </a:r>
            <a:r>
              <a:rPr lang="en-US" dirty="0" smtClean="0">
                <a:solidFill>
                  <a:srgbClr val="022344"/>
                </a:solidFill>
              </a:rPr>
              <a:t>campus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Amenities available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Dorms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Classrooms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Library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Computer rooms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Cafeteria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Sports complex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Laundry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Nurse</a:t>
            </a:r>
            <a:endParaRPr lang="en-US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21" y="1113782"/>
            <a:ext cx="2892650" cy="1928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cimba-marketing\Pictures\PDG Campus SP14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40" y="2374326"/>
            <a:ext cx="2226815" cy="222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8520" r="8065" b="10626"/>
          <a:stretch/>
        </p:blipFill>
        <p:spPr bwMode="auto">
          <a:xfrm>
            <a:off x="5660410" y="4059532"/>
            <a:ext cx="2978061" cy="2016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109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CLASSROOM ENVIRONMENT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16678"/>
            <a:ext cx="5418434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Faculty &amp; students from around the world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Courses</a:t>
            </a:r>
          </a:p>
          <a:p>
            <a:pPr lvl="2"/>
            <a:r>
              <a:rPr lang="en-US" b="1" dirty="0">
                <a:solidFill>
                  <a:srgbClr val="022344"/>
                </a:solidFill>
              </a:rPr>
              <a:t>Small size</a:t>
            </a:r>
          </a:p>
          <a:p>
            <a:pPr lvl="2"/>
            <a:r>
              <a:rPr lang="en-US" b="1" dirty="0">
                <a:solidFill>
                  <a:srgbClr val="022344"/>
                </a:solidFill>
              </a:rPr>
              <a:t>Interactive </a:t>
            </a:r>
            <a:r>
              <a:rPr lang="en-US" dirty="0">
                <a:solidFill>
                  <a:srgbClr val="022344"/>
                </a:solidFill>
              </a:rPr>
              <a:t>&amp; discussion-based</a:t>
            </a:r>
          </a:p>
          <a:p>
            <a:pPr lvl="2"/>
            <a:r>
              <a:rPr lang="en-US" dirty="0">
                <a:solidFill>
                  <a:srgbClr val="022344"/>
                </a:solidFill>
              </a:rPr>
              <a:t>International </a:t>
            </a:r>
            <a:r>
              <a:rPr lang="en-US" dirty="0" smtClean="0">
                <a:solidFill>
                  <a:srgbClr val="022344"/>
                </a:solidFill>
              </a:rPr>
              <a:t>component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Company tours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Coursework application</a:t>
            </a:r>
          </a:p>
          <a:p>
            <a:pPr lvl="2"/>
            <a:r>
              <a:rPr lang="en-US" b="1" dirty="0" smtClean="0">
                <a:solidFill>
                  <a:srgbClr val="022344"/>
                </a:solidFill>
              </a:rPr>
              <a:t>Networking opportunities</a:t>
            </a:r>
          </a:p>
          <a:p>
            <a:pPr marL="914400" lvl="2" indent="0">
              <a:buNone/>
            </a:pPr>
            <a:endParaRPr lang="en-US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75" y="1216678"/>
            <a:ext cx="3026061" cy="4551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59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SEMESTER VS. SUMMER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106150"/>
            <a:ext cx="8229600" cy="4525963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r>
              <a:rPr lang="en-US" u="sng" dirty="0" smtClean="0">
                <a:solidFill>
                  <a:srgbClr val="022344"/>
                </a:solidFill>
              </a:rPr>
              <a:t>Semester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Fall or Spring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12 weeks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12-18 credit hours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25+ days travel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Leadership certification</a:t>
            </a:r>
          </a:p>
          <a:p>
            <a:pPr marL="0" indent="0" algn="ctr">
              <a:buNone/>
            </a:pPr>
            <a:endParaRPr lang="en-US" sz="2400" dirty="0">
              <a:solidFill>
                <a:srgbClr val="022344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rgbClr val="022344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22344"/>
              </a:solidFill>
            </a:endParaRPr>
          </a:p>
          <a:p>
            <a:pPr marL="0" indent="0" algn="ctr">
              <a:buNone/>
            </a:pPr>
            <a:r>
              <a:rPr lang="en-US" u="sng" dirty="0" smtClean="0">
                <a:solidFill>
                  <a:srgbClr val="022344"/>
                </a:solidFill>
              </a:rPr>
              <a:t>Summer</a:t>
            </a:r>
            <a:endParaRPr lang="en-US" sz="2400" dirty="0" smtClean="0">
              <a:solidFill>
                <a:srgbClr val="022344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May-June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4 weeks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6 credit hours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22344"/>
                </a:solidFill>
              </a:rPr>
              <a:t>2 extended travel weekends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9" name="Picture 3" descr="M:\Marketing and Recruiting\Photo Library\Spring 13 Year book photos- NOT SORTED\Slide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19" y="3991812"/>
            <a:ext cx="2754057" cy="206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8" y="3991812"/>
            <a:ext cx="2755612" cy="206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M:\CUIS\Share\Marketing and Recruiting\Photo Library\Adventure Pics\Paragliding\11051910_709071515878996_622659976852060881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60" y="3991812"/>
            <a:ext cx="2742519" cy="206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314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LEADERSHIP INSTITUTE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036" y="1216678"/>
            <a:ext cx="8229600" cy="49530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22344"/>
                </a:solidFill>
              </a:rPr>
              <a:t>CIMBA Advantage Program (CAP)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2-week orientation program</a:t>
            </a:r>
          </a:p>
          <a:p>
            <a:pPr lvl="2"/>
            <a:r>
              <a:rPr lang="en-US" sz="1800" dirty="0" err="1" smtClean="0">
                <a:solidFill>
                  <a:srgbClr val="022344"/>
                </a:solidFill>
              </a:rPr>
              <a:t>Kepner-Tregoe</a:t>
            </a:r>
            <a:r>
              <a:rPr lang="en-US" sz="1800" dirty="0">
                <a:solidFill>
                  <a:srgbClr val="022344"/>
                </a:solidFill>
              </a:rPr>
              <a:t> </a:t>
            </a:r>
            <a:r>
              <a:rPr lang="en-US" sz="1800" dirty="0" smtClean="0">
                <a:solidFill>
                  <a:srgbClr val="022344"/>
                </a:solidFill>
              </a:rPr>
              <a:t>&amp; Team-building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Da Vinci Challenge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Leadership Initiatives in Excellence (LIFE)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1 credit hour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2.5-day leadership training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Learn, Enrich, Achieve, Perform (LEAP)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3 credit hours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Semester-long personal &amp; professional development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1-on-1 &amp; group coaching sessions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Self-assessment &amp; development seminars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Mindfulness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6" name="Picture 2" descr="M:\Marketing and Recruiting\Photo Library\Student Activities\SP13 LI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78" y="959969"/>
            <a:ext cx="2118359" cy="158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M:\Marketing and Recruiting\Photo Library\Student Activities\rope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78" y="2718952"/>
            <a:ext cx="2118360" cy="158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M:\Marketing and Recruiting\Photo Library\Student Activities\SP13 DaVinchiCallenge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26" y="4481562"/>
            <a:ext cx="2107612" cy="1580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506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ACTIVITIES AROUND PADERNO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216678"/>
            <a:ext cx="8229600" cy="486257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22344"/>
                </a:solidFill>
              </a:rPr>
              <a:t>Cultural Exploration Program</a:t>
            </a:r>
          </a:p>
          <a:p>
            <a:pPr lvl="2"/>
            <a:r>
              <a:rPr lang="en-US" sz="1800" dirty="0">
                <a:solidFill>
                  <a:srgbClr val="022344"/>
                </a:solidFill>
              </a:rPr>
              <a:t>Evening with a professor</a:t>
            </a:r>
          </a:p>
          <a:p>
            <a:pPr lvl="2"/>
            <a:r>
              <a:rPr lang="en-US" sz="1800" b="1" dirty="0">
                <a:solidFill>
                  <a:srgbClr val="022344"/>
                </a:solidFill>
              </a:rPr>
              <a:t>Add a seat to the </a:t>
            </a:r>
            <a:r>
              <a:rPr lang="en-US" sz="1800" b="1" dirty="0" smtClean="0">
                <a:solidFill>
                  <a:srgbClr val="022344"/>
                </a:solidFill>
              </a:rPr>
              <a:t>table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Gourmet dinners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Wine appreciation</a:t>
            </a:r>
            <a:endParaRPr lang="en-US" sz="1800" dirty="0">
              <a:solidFill>
                <a:srgbClr val="022344"/>
              </a:solidFill>
            </a:endParaRP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Pizza </a:t>
            </a:r>
            <a:r>
              <a:rPr lang="en-US" sz="1800" dirty="0">
                <a:solidFill>
                  <a:srgbClr val="022344"/>
                </a:solidFill>
              </a:rPr>
              <a:t>&amp; </a:t>
            </a:r>
            <a:r>
              <a:rPr lang="en-US" sz="1800" dirty="0" smtClean="0">
                <a:solidFill>
                  <a:srgbClr val="022344"/>
                </a:solidFill>
              </a:rPr>
              <a:t>Pasta-making</a:t>
            </a:r>
            <a:endParaRPr lang="en-US" sz="2800" dirty="0" smtClean="0">
              <a:solidFill>
                <a:srgbClr val="022344"/>
              </a:solidFill>
            </a:endParaRPr>
          </a:p>
          <a:p>
            <a:r>
              <a:rPr lang="en-US" sz="2800" dirty="0" smtClean="0">
                <a:solidFill>
                  <a:srgbClr val="022344"/>
                </a:solidFill>
              </a:rPr>
              <a:t>Student life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Market in </a:t>
            </a:r>
            <a:r>
              <a:rPr lang="en-US" sz="1800" dirty="0" err="1" smtClean="0">
                <a:solidFill>
                  <a:srgbClr val="022344"/>
                </a:solidFill>
              </a:rPr>
              <a:t>Crespano</a:t>
            </a:r>
            <a:endParaRPr lang="en-US" sz="1800" dirty="0" smtClean="0">
              <a:solidFill>
                <a:srgbClr val="022344"/>
              </a:solidFill>
            </a:endParaRPr>
          </a:p>
          <a:p>
            <a:pPr lvl="2"/>
            <a:r>
              <a:rPr lang="en-US" sz="1800" b="1" dirty="0" smtClean="0">
                <a:solidFill>
                  <a:srgbClr val="022344"/>
                </a:solidFill>
              </a:rPr>
              <a:t>Hike &amp; Paraglide from Mt. Grappa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Gelato in </a:t>
            </a:r>
            <a:r>
              <a:rPr lang="en-US" sz="1800" dirty="0" err="1" smtClean="0">
                <a:solidFill>
                  <a:srgbClr val="022344"/>
                </a:solidFill>
              </a:rPr>
              <a:t>Castelcucco</a:t>
            </a:r>
            <a:endParaRPr lang="en-US" sz="1800" dirty="0" smtClean="0">
              <a:solidFill>
                <a:srgbClr val="022344"/>
              </a:solidFill>
            </a:endParaRP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Pizza in </a:t>
            </a:r>
            <a:r>
              <a:rPr lang="en-US" sz="1800" dirty="0" err="1" smtClean="0">
                <a:solidFill>
                  <a:srgbClr val="022344"/>
                </a:solidFill>
              </a:rPr>
              <a:t>Asolo</a:t>
            </a:r>
            <a:endParaRPr lang="en-US" sz="1800" dirty="0" smtClean="0">
              <a:solidFill>
                <a:srgbClr val="022344"/>
              </a:solidFill>
            </a:endParaRPr>
          </a:p>
          <a:p>
            <a:pPr lvl="2"/>
            <a:r>
              <a:rPr lang="en-US" sz="1800" b="1" dirty="0" smtClean="0">
                <a:solidFill>
                  <a:srgbClr val="022344"/>
                </a:solidFill>
              </a:rPr>
              <a:t>Yearbook &amp; newsletter</a:t>
            </a:r>
          </a:p>
          <a:p>
            <a:pPr lvl="2"/>
            <a:r>
              <a:rPr lang="en-US" sz="1800" dirty="0" smtClean="0">
                <a:solidFill>
                  <a:srgbClr val="022344"/>
                </a:solidFill>
              </a:rPr>
              <a:t>Italy vs CIMBA intramurals</a:t>
            </a:r>
          </a:p>
          <a:p>
            <a:pPr lvl="2"/>
            <a:endParaRPr lang="en-US" sz="1600" dirty="0" smtClean="0">
              <a:solidFill>
                <a:srgbClr val="022344"/>
              </a:solidFill>
            </a:endParaRPr>
          </a:p>
          <a:p>
            <a:pPr lvl="2"/>
            <a:endParaRPr lang="en-US" sz="1600" dirty="0" smtClean="0">
              <a:solidFill>
                <a:srgbClr val="022344"/>
              </a:solidFill>
            </a:endParaRPr>
          </a:p>
          <a:p>
            <a:endParaRPr lang="en-US" sz="2400" dirty="0" smtClean="0">
              <a:solidFill>
                <a:srgbClr val="022344"/>
              </a:solidFill>
            </a:endParaRPr>
          </a:p>
          <a:p>
            <a:pPr marL="914400" lvl="2" indent="0">
              <a:buNone/>
            </a:pPr>
            <a:endParaRPr lang="en-US" sz="1600" dirty="0" smtClean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2050" name="Picture 2" descr="M:\CUIS\Share\Marketing and Recruiting\Photo Library\Student Activities\Pizza making\SP14 Haley Madsen-Pizza making 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43" y="1043637"/>
            <a:ext cx="1764062" cy="2641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M:\Marketing and Recruiting\Photo Library\Around Paderno\student at a mark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50" y="2233770"/>
            <a:ext cx="2564404" cy="1919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7" descr="M:\Marketing and Recruiting\Photo Library\Student Activities\DSC_8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48" y="4032247"/>
            <a:ext cx="2703812" cy="1795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108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:\CUIS\Share\Marketing and Recruiting\Photo Library\Travel\Cinque Terre\SP13 Cinque Ter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 b="5529"/>
          <a:stretch/>
        </p:blipFill>
        <p:spPr bwMode="auto">
          <a:xfrm>
            <a:off x="3714600" y="3950594"/>
            <a:ext cx="2777651" cy="1847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022344"/>
                </a:solidFill>
              </a:rPr>
              <a:t>TRAVEL</a:t>
            </a:r>
            <a:endParaRPr lang="en-US" b="1" u="sng" dirty="0">
              <a:solidFill>
                <a:srgbClr val="0223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03581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22344"/>
                </a:solidFill>
              </a:rPr>
              <a:t>100% independent travel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Semester opportunities</a:t>
            </a:r>
          </a:p>
          <a:p>
            <a:pPr lvl="2"/>
            <a:r>
              <a:rPr lang="en-US" sz="1600" dirty="0">
                <a:solidFill>
                  <a:srgbClr val="022344"/>
                </a:solidFill>
              </a:rPr>
              <a:t>1 travel week</a:t>
            </a:r>
          </a:p>
          <a:p>
            <a:pPr lvl="2"/>
            <a:r>
              <a:rPr lang="en-US" sz="1600" dirty="0">
                <a:solidFill>
                  <a:srgbClr val="022344"/>
                </a:solidFill>
              </a:rPr>
              <a:t>Extended travel weekends</a:t>
            </a:r>
          </a:p>
          <a:p>
            <a:pPr lvl="2"/>
            <a:r>
              <a:rPr lang="en-US" sz="1600" b="1" dirty="0">
                <a:solidFill>
                  <a:srgbClr val="022344"/>
                </a:solidFill>
              </a:rPr>
              <a:t>25+ days total travel </a:t>
            </a:r>
            <a:r>
              <a:rPr lang="en-US" sz="1600" b="1" dirty="0" smtClean="0">
                <a:solidFill>
                  <a:srgbClr val="022344"/>
                </a:solidFill>
              </a:rPr>
              <a:t>days</a:t>
            </a:r>
            <a:endParaRPr lang="en-US" sz="2400" b="1" dirty="0" smtClean="0">
              <a:solidFill>
                <a:srgbClr val="022344"/>
              </a:solidFill>
            </a:endParaRPr>
          </a:p>
          <a:p>
            <a:r>
              <a:rPr lang="en-US" sz="2400" dirty="0" smtClean="0">
                <a:solidFill>
                  <a:srgbClr val="022344"/>
                </a:solidFill>
              </a:rPr>
              <a:t>Summer opportunities</a:t>
            </a:r>
          </a:p>
          <a:p>
            <a:pPr lvl="2"/>
            <a:r>
              <a:rPr lang="en-US" sz="1600" dirty="0" smtClean="0">
                <a:solidFill>
                  <a:srgbClr val="022344"/>
                </a:solidFill>
              </a:rPr>
              <a:t>2 extended travel weekends</a:t>
            </a:r>
          </a:p>
          <a:p>
            <a:pPr lvl="2"/>
            <a:r>
              <a:rPr lang="en-US" sz="1600" dirty="0" smtClean="0">
                <a:solidFill>
                  <a:srgbClr val="022344"/>
                </a:solidFill>
              </a:rPr>
              <a:t>Travel before &amp;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pic>
        <p:nvPicPr>
          <p:cNvPr id="3074" name="Picture 2" descr="M:\CUIS\Share\Marketing and Recruiting\Photo Library\Travel\France\Eiffel Tower - group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/>
        </p:blipFill>
        <p:spPr bwMode="auto">
          <a:xfrm>
            <a:off x="6793659" y="3318208"/>
            <a:ext cx="2080180" cy="260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M:\CUIS\Share\Marketing and Recruiting\Photo Library\Travel\Rome\FA14- Michelle Wrigh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 bwMode="auto">
          <a:xfrm>
            <a:off x="4893544" y="1954443"/>
            <a:ext cx="2184359" cy="2197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M:\CUIS\Share\Marketing and Recruiting\Photo Library\Travel\Rome\FA14-Surb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1467"/>
          <a:stretch/>
        </p:blipFill>
        <p:spPr bwMode="auto">
          <a:xfrm>
            <a:off x="6492251" y="251208"/>
            <a:ext cx="2305427" cy="2362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238648" y="4036366"/>
            <a:ext cx="3200400" cy="19159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223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When you get on the wrong train, going the wrong direction, in the wrong country, not knowing the language, without a ticket; </a:t>
            </a:r>
            <a:r>
              <a:rPr lang="en-US" sz="1200" b="1" i="1" dirty="0" smtClean="0">
                <a:solidFill>
                  <a:srgbClr val="0223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you will learn more than you would in any classroom</a:t>
            </a:r>
            <a:r>
              <a:rPr lang="en-US" sz="1200" i="1" dirty="0" smtClean="0">
                <a:solidFill>
                  <a:srgbClr val="0223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These are the problem solving skills that you learn while you are abroad. This is the European experience.</a:t>
            </a:r>
          </a:p>
          <a:p>
            <a:endParaRPr lang="en-US" sz="1200" i="1" dirty="0" smtClean="0">
              <a:solidFill>
                <a:srgbClr val="022344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1050" i="1" dirty="0" smtClean="0">
                <a:solidFill>
                  <a:srgbClr val="0223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 Al </a:t>
            </a:r>
            <a:r>
              <a:rPr lang="en-US" sz="1050" i="1" dirty="0" err="1" smtClean="0">
                <a:solidFill>
                  <a:srgbClr val="0223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Ringleb</a:t>
            </a:r>
            <a:r>
              <a:rPr lang="en-US" sz="1050" i="1" dirty="0" smtClean="0">
                <a:solidFill>
                  <a:srgbClr val="0223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CIMBA Founder</a:t>
            </a:r>
            <a:endParaRPr lang="en-US" sz="1050" i="1" dirty="0">
              <a:solidFill>
                <a:srgbClr val="022344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M:\CUIS\Share\Marketing and Recruiting\Photo Library\Travel\Cinque Terre\SP13 Cinque Ter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 b="5529"/>
          <a:stretch/>
        </p:blipFill>
        <p:spPr bwMode="auto">
          <a:xfrm>
            <a:off x="3740882" y="3950594"/>
            <a:ext cx="2777651" cy="1847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5" descr="M:\CUIS\Share\Marketing and Recruiting\Photo Library\Travel\Rome\FA14- Michelle Wrigh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 bwMode="auto">
          <a:xfrm>
            <a:off x="4919826" y="1954443"/>
            <a:ext cx="2184359" cy="2197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6" descr="M:\CUIS\Share\Marketing and Recruiting\Photo Library\Travel\Rome\FA14-Surb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1467"/>
          <a:stretch/>
        </p:blipFill>
        <p:spPr bwMode="auto">
          <a:xfrm>
            <a:off x="6518533" y="251208"/>
            <a:ext cx="2305427" cy="2362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50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10538</TotalTime>
  <Words>635</Words>
  <Application>Microsoft Office PowerPoint</Application>
  <PresentationFormat>On-screen Show (4:3)</PresentationFormat>
  <Paragraphs>213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www.cimbaitaly.com </vt:lpstr>
      <vt:lpstr>WHAT IS CIMBA?</vt:lpstr>
      <vt:lpstr>WHERE IS CIMBA?</vt:lpstr>
      <vt:lpstr>WHERE WILL YOU BE LIVING?</vt:lpstr>
      <vt:lpstr>CLASSROOM ENVIRONMENT</vt:lpstr>
      <vt:lpstr>SEMESTER VS. SUMMER</vt:lpstr>
      <vt:lpstr>LEADERSHIP INSTITUTE</vt:lpstr>
      <vt:lpstr>ACTIVITIES AROUND PADERNO</vt:lpstr>
      <vt:lpstr>TRAVEL</vt:lpstr>
      <vt:lpstr>COMMON TRAVEL DESTINATIONS</vt:lpstr>
      <vt:lpstr>UPCOMING PROGRAMS</vt:lpstr>
      <vt:lpstr>FINANCIAL AID</vt:lpstr>
      <vt:lpstr>APPLICATION PROCESS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</dc:creator>
  <cp:lastModifiedBy>Switzer, Sophie M</cp:lastModifiedBy>
  <cp:revision>923</cp:revision>
  <cp:lastPrinted>2014-04-29T03:23:52Z</cp:lastPrinted>
  <dcterms:created xsi:type="dcterms:W3CDTF">2015-02-20T20:10:44Z</dcterms:created>
  <dcterms:modified xsi:type="dcterms:W3CDTF">2015-03-19T20:43:05Z</dcterms:modified>
</cp:coreProperties>
</file>